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autoCompressPictures="0">
  <p:sldMasterIdLst>
    <p:sldMasterId id="2147483685" r:id="rId1"/>
  </p:sldMasterIdLst>
  <p:notesMasterIdLst>
    <p:notesMasterId r:id="rId27"/>
  </p:notesMasterIdLst>
  <p:sldIdLst>
    <p:sldId id="321" r:id="rId2"/>
    <p:sldId id="331" r:id="rId3"/>
    <p:sldId id="341" r:id="rId4"/>
    <p:sldId id="312" r:id="rId5"/>
    <p:sldId id="322" r:id="rId6"/>
    <p:sldId id="332" r:id="rId7"/>
    <p:sldId id="333" r:id="rId8"/>
    <p:sldId id="334" r:id="rId9"/>
    <p:sldId id="343" r:id="rId10"/>
    <p:sldId id="346" r:id="rId11"/>
    <p:sldId id="336" r:id="rId12"/>
    <p:sldId id="325" r:id="rId13"/>
    <p:sldId id="335" r:id="rId14"/>
    <p:sldId id="326" r:id="rId15"/>
    <p:sldId id="337" r:id="rId16"/>
    <p:sldId id="342" r:id="rId17"/>
    <p:sldId id="339" r:id="rId18"/>
    <p:sldId id="327" r:id="rId19"/>
    <p:sldId id="328" r:id="rId20"/>
    <p:sldId id="329" r:id="rId21"/>
    <p:sldId id="330" r:id="rId22"/>
    <p:sldId id="338" r:id="rId23"/>
    <p:sldId id="340" r:id="rId24"/>
    <p:sldId id="345" r:id="rId25"/>
    <p:sldId id="34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979"/>
    <a:srgbClr val="FFCCFF"/>
    <a:srgbClr val="FFFFCC"/>
    <a:srgbClr val="FF6600"/>
    <a:srgbClr val="339933"/>
    <a:srgbClr val="35A230"/>
    <a:srgbClr val="006600"/>
    <a:srgbClr val="009ED6"/>
    <a:srgbClr val="FF5B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0" autoAdjust="0"/>
    <p:restoredTop sz="95256" autoAdjust="0"/>
  </p:normalViewPr>
  <p:slideViewPr>
    <p:cSldViewPr snapToGrid="0">
      <p:cViewPr varScale="1">
        <p:scale>
          <a:sx n="109" d="100"/>
          <a:sy n="109" d="100"/>
        </p:scale>
        <p:origin x="666"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7B467E-B7F5-400E-AC1B-A25266D555CA}" type="datetimeFigureOut">
              <a:rPr kumimoji="1" lang="ja-JP" altLang="en-US" smtClean="0"/>
              <a:t>2024/4/12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EEC47E-089F-4744-BDF4-9C6B654672DA}" type="slidenum">
              <a:rPr kumimoji="1" lang="ja-JP" altLang="en-US" smtClean="0"/>
              <a:t>‹#›</a:t>
            </a:fld>
            <a:endParaRPr kumimoji="1" lang="ja-JP" altLang="en-US"/>
          </a:p>
        </p:txBody>
      </p:sp>
    </p:spTree>
    <p:extLst>
      <p:ext uri="{BB962C8B-B14F-4D97-AF65-F5344CB8AC3E}">
        <p14:creationId xmlns:p14="http://schemas.microsoft.com/office/powerpoint/2010/main" val="33539353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電子請求書システム「</a:t>
            </a:r>
            <a:r>
              <a:rPr kumimoji="1" lang="en-US" altLang="ja-JP" sz="1200" kern="1200" dirty="0" err="1">
                <a:solidFill>
                  <a:schemeClr val="tx1"/>
                </a:solidFill>
                <a:effectLst/>
                <a:latin typeface="+mn-lt"/>
                <a:ea typeface="+mn-ea"/>
                <a:cs typeface="+mn-cs"/>
              </a:rPr>
              <a:t>Haratte</a:t>
            </a:r>
            <a:r>
              <a:rPr kumimoji="1" lang="ja-JP" altLang="ja-JP" sz="1200" kern="1200" dirty="0">
                <a:solidFill>
                  <a:schemeClr val="tx1"/>
                </a:solidFill>
                <a:effectLst/>
                <a:latin typeface="+mn-lt"/>
                <a:ea typeface="+mn-ea"/>
                <a:cs typeface="+mn-cs"/>
              </a:rPr>
              <a:t>（ハラッテ）」日進市の運用についてご説明します。</a:t>
            </a:r>
          </a:p>
          <a:p>
            <a:r>
              <a:rPr kumimoji="1" lang="ja-JP" altLang="ja-JP" sz="1200" kern="1200" dirty="0">
                <a:solidFill>
                  <a:schemeClr val="tx1"/>
                </a:solidFill>
                <a:effectLst/>
                <a:latin typeface="+mn-lt"/>
                <a:ea typeface="+mn-ea"/>
                <a:cs typeface="+mn-cs"/>
              </a:rPr>
              <a:t>日進市では、電子請求書を推進するため、職員に対して、電子請求書を利用していただける事業者様から、優先して発注するよう伝えております。</a:t>
            </a:r>
          </a:p>
          <a:p>
            <a:r>
              <a:rPr kumimoji="1" lang="ja-JP" altLang="ja-JP" sz="1200" kern="1200" dirty="0">
                <a:solidFill>
                  <a:schemeClr val="tx1"/>
                </a:solidFill>
                <a:effectLst/>
                <a:latin typeface="+mn-lt"/>
                <a:ea typeface="+mn-ea"/>
                <a:cs typeface="+mn-cs"/>
              </a:rPr>
              <a:t>事業者様におかれましても、請求書のペーパレス化や郵送の手間・郵送料の削減、リモートワークの推進等、様々なメリットがございます。</a:t>
            </a:r>
          </a:p>
          <a:p>
            <a:r>
              <a:rPr kumimoji="1" lang="ja-JP" altLang="ja-JP" sz="1200" kern="1200" dirty="0">
                <a:solidFill>
                  <a:schemeClr val="tx1"/>
                </a:solidFill>
                <a:effectLst/>
                <a:latin typeface="+mn-lt"/>
                <a:ea typeface="+mn-ea"/>
                <a:cs typeface="+mn-cs"/>
              </a:rPr>
              <a:t>完全無料で、システムを導入する必要のない、クラウドシステムですので、積極的にご利用くださいますようお願いします。</a:t>
            </a:r>
          </a:p>
        </p:txBody>
      </p:sp>
      <p:sp>
        <p:nvSpPr>
          <p:cNvPr id="4" name="スライド番号プレースホルダー 3"/>
          <p:cNvSpPr>
            <a:spLocks noGrp="1"/>
          </p:cNvSpPr>
          <p:nvPr>
            <p:ph type="sldNum" sz="quarter" idx="5"/>
          </p:nvPr>
        </p:nvSpPr>
        <p:spPr/>
        <p:txBody>
          <a:bodyPr/>
          <a:lstStyle/>
          <a:p>
            <a:fld id="{9CEEC47E-089F-4744-BDF4-9C6B654672DA}" type="slidenum">
              <a:rPr kumimoji="1" lang="ja-JP" altLang="en-US" smtClean="0"/>
              <a:t>0</a:t>
            </a:fld>
            <a:endParaRPr kumimoji="1" lang="ja-JP" altLang="en-US"/>
          </a:p>
        </p:txBody>
      </p:sp>
    </p:spTree>
    <p:extLst>
      <p:ext uri="{BB962C8B-B14F-4D97-AF65-F5344CB8AC3E}">
        <p14:creationId xmlns:p14="http://schemas.microsoft.com/office/powerpoint/2010/main" val="732638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続いて、請求書の債権者情報について、ご説明します。</a:t>
            </a:r>
          </a:p>
          <a:p>
            <a:r>
              <a:rPr kumimoji="1" lang="ja-JP" altLang="ja-JP" sz="1200" kern="1200" dirty="0">
                <a:solidFill>
                  <a:schemeClr val="tx1"/>
                </a:solidFill>
                <a:effectLst/>
                <a:latin typeface="+mn-lt"/>
                <a:ea typeface="+mn-ea"/>
                <a:cs typeface="+mn-cs"/>
              </a:rPr>
              <a:t>請求書の作成画面の債権者情報欄は、</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クリック</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「相手方番号（必須）を使う」を選択してください。</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クリック</a:t>
            </a:r>
            <a:r>
              <a:rPr kumimoji="1" lang="en-US" altLang="ja-JP" sz="1200"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債権者番号欄は、電子請求書システム利用申請後に日進市から送付される、</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クリック</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利用連絡票に記載されている債権者番号をそのままご入力ください。</a:t>
            </a:r>
          </a:p>
          <a:p>
            <a:r>
              <a:rPr kumimoji="1" lang="ja-JP" altLang="ja-JP" sz="1200" kern="1200" dirty="0">
                <a:solidFill>
                  <a:schemeClr val="tx1"/>
                </a:solidFill>
                <a:effectLst/>
                <a:latin typeface="+mn-lt"/>
                <a:ea typeface="+mn-ea"/>
                <a:cs typeface="+mn-cs"/>
              </a:rPr>
              <a:t>入力に誤りがあった場合、再度請求書の作成を依頼する等、支払いが遅れてしまう場合がありますので、正確にご入力ください。</a:t>
            </a:r>
          </a:p>
          <a:p>
            <a:r>
              <a:rPr kumimoji="1" lang="ja-JP" altLang="ja-JP" sz="1200" kern="1200" dirty="0">
                <a:solidFill>
                  <a:schemeClr val="tx1"/>
                </a:solidFill>
                <a:effectLst/>
                <a:latin typeface="+mn-lt"/>
                <a:ea typeface="+mn-ea"/>
                <a:cs typeface="+mn-cs"/>
              </a:rPr>
              <a:t>なお、一度入力されますと、次回以降入力が省略されます。請求書作成の初回のみの入力となりますので、ご協力をお願いします。</a:t>
            </a:r>
          </a:p>
        </p:txBody>
      </p:sp>
      <p:sp>
        <p:nvSpPr>
          <p:cNvPr id="4" name="スライド番号プレースホルダー 3"/>
          <p:cNvSpPr>
            <a:spLocks noGrp="1"/>
          </p:cNvSpPr>
          <p:nvPr>
            <p:ph type="sldNum" sz="quarter" idx="5"/>
          </p:nvPr>
        </p:nvSpPr>
        <p:spPr/>
        <p:txBody>
          <a:bodyPr/>
          <a:lstStyle/>
          <a:p>
            <a:fld id="{9CEEC47E-089F-4744-BDF4-9C6B654672DA}" type="slidenum">
              <a:rPr kumimoji="1" lang="ja-JP" altLang="en-US" smtClean="0"/>
              <a:t>9</a:t>
            </a:fld>
            <a:endParaRPr kumimoji="1" lang="ja-JP" altLang="en-US"/>
          </a:p>
        </p:txBody>
      </p:sp>
    </p:spTree>
    <p:extLst>
      <p:ext uri="{BB962C8B-B14F-4D97-AF65-F5344CB8AC3E}">
        <p14:creationId xmlns:p14="http://schemas.microsoft.com/office/powerpoint/2010/main" val="1755643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続いて、電子メールについてご説明します。</a:t>
            </a:r>
          </a:p>
          <a:p>
            <a:r>
              <a:rPr kumimoji="1" lang="en-US" altLang="ja-JP" sz="1200" kern="1200" dirty="0" err="1">
                <a:solidFill>
                  <a:schemeClr val="tx1"/>
                </a:solidFill>
                <a:effectLst/>
                <a:latin typeface="+mn-lt"/>
                <a:ea typeface="+mn-ea"/>
                <a:cs typeface="+mn-cs"/>
              </a:rPr>
              <a:t>Haratte</a:t>
            </a:r>
            <a:r>
              <a:rPr kumimoji="1" lang="ja-JP" altLang="ja-JP" sz="1200" kern="1200" dirty="0">
                <a:solidFill>
                  <a:schemeClr val="tx1"/>
                </a:solidFill>
                <a:effectLst/>
                <a:latin typeface="+mn-lt"/>
                <a:ea typeface="+mn-ea"/>
                <a:cs typeface="+mn-cs"/>
              </a:rPr>
              <a:t>で作成した請求書は、</a:t>
            </a:r>
            <a:r>
              <a:rPr kumimoji="1" lang="en-US" altLang="ja-JP" sz="1200" kern="1200" dirty="0">
                <a:solidFill>
                  <a:schemeClr val="tx1"/>
                </a:solidFill>
                <a:effectLst/>
                <a:latin typeface="+mn-lt"/>
                <a:ea typeface="+mn-ea"/>
                <a:cs typeface="+mn-cs"/>
              </a:rPr>
              <a:t>PDF</a:t>
            </a:r>
            <a:r>
              <a:rPr kumimoji="1" lang="ja-JP" altLang="ja-JP" sz="1200" kern="1200" dirty="0">
                <a:solidFill>
                  <a:schemeClr val="tx1"/>
                </a:solidFill>
                <a:effectLst/>
                <a:latin typeface="+mn-lt"/>
                <a:ea typeface="+mn-ea"/>
                <a:cs typeface="+mn-cs"/>
              </a:rPr>
              <a:t>データでダウンロードできます。</a:t>
            </a:r>
          </a:p>
          <a:p>
            <a:r>
              <a:rPr kumimoji="1" lang="ja-JP" altLang="ja-JP" sz="1200" kern="1200" dirty="0">
                <a:solidFill>
                  <a:schemeClr val="tx1"/>
                </a:solidFill>
                <a:effectLst/>
                <a:latin typeface="+mn-lt"/>
                <a:ea typeface="+mn-ea"/>
                <a:cs typeface="+mn-cs"/>
              </a:rPr>
              <a:t>ダウンロードした</a:t>
            </a:r>
            <a:r>
              <a:rPr kumimoji="1" lang="en-US" altLang="ja-JP" sz="1200" kern="1200" dirty="0">
                <a:solidFill>
                  <a:schemeClr val="tx1"/>
                </a:solidFill>
                <a:effectLst/>
                <a:latin typeface="+mn-lt"/>
                <a:ea typeface="+mn-ea"/>
                <a:cs typeface="+mn-cs"/>
              </a:rPr>
              <a:t>PDF</a:t>
            </a:r>
            <a:r>
              <a:rPr kumimoji="1" lang="ja-JP" altLang="ja-JP" sz="1200" kern="1200" dirty="0">
                <a:solidFill>
                  <a:schemeClr val="tx1"/>
                </a:solidFill>
                <a:effectLst/>
                <a:latin typeface="+mn-lt"/>
                <a:ea typeface="+mn-ea"/>
                <a:cs typeface="+mn-cs"/>
              </a:rPr>
              <a:t>データを、</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クリック</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電子メールに添付してご提出ください。</a:t>
            </a:r>
          </a:p>
          <a:p>
            <a:r>
              <a:rPr kumimoji="1" lang="ja-JP" altLang="ja-JP" sz="1200" kern="1200" dirty="0">
                <a:solidFill>
                  <a:schemeClr val="tx1"/>
                </a:solidFill>
                <a:effectLst/>
                <a:latin typeface="+mn-lt"/>
                <a:ea typeface="+mn-ea"/>
                <a:cs typeface="+mn-cs"/>
              </a:rPr>
              <a:t>提出先は、各担当課のメールアドレスにご提出をお願いします。</a:t>
            </a:r>
          </a:p>
          <a:p>
            <a:r>
              <a:rPr kumimoji="1" lang="ja-JP" altLang="ja-JP" sz="1200" kern="1200" dirty="0">
                <a:solidFill>
                  <a:schemeClr val="tx1"/>
                </a:solidFill>
                <a:effectLst/>
                <a:latin typeface="+mn-lt"/>
                <a:ea typeface="+mn-ea"/>
                <a:cs typeface="+mn-cs"/>
              </a:rPr>
              <a:t>ただし、学校・保育園は、市役所ではなく、学校・保育園に電子メールでご提出ください。</a:t>
            </a:r>
          </a:p>
        </p:txBody>
      </p:sp>
      <p:sp>
        <p:nvSpPr>
          <p:cNvPr id="4" name="スライド番号プレースホルダー 3"/>
          <p:cNvSpPr>
            <a:spLocks noGrp="1"/>
          </p:cNvSpPr>
          <p:nvPr>
            <p:ph type="sldNum" sz="quarter" idx="5"/>
          </p:nvPr>
        </p:nvSpPr>
        <p:spPr/>
        <p:txBody>
          <a:bodyPr/>
          <a:lstStyle/>
          <a:p>
            <a:fld id="{9CEEC47E-089F-4744-BDF4-9C6B654672DA}" type="slidenum">
              <a:rPr kumimoji="1" lang="ja-JP" altLang="en-US" smtClean="0"/>
              <a:t>10</a:t>
            </a:fld>
            <a:endParaRPr kumimoji="1" lang="ja-JP" altLang="en-US"/>
          </a:p>
        </p:txBody>
      </p:sp>
    </p:spTree>
    <p:extLst>
      <p:ext uri="{BB962C8B-B14F-4D97-AF65-F5344CB8AC3E}">
        <p14:creationId xmlns:p14="http://schemas.microsoft.com/office/powerpoint/2010/main" val="328847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請求書を電子メールで送付する際、</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クリック</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件名の最初に、必ず「請求書」とご入力ください。</a:t>
            </a:r>
          </a:p>
          <a:p>
            <a:r>
              <a:rPr kumimoji="1" lang="ja-JP" altLang="ja-JP" sz="1200" kern="1200" dirty="0">
                <a:solidFill>
                  <a:schemeClr val="tx1"/>
                </a:solidFill>
                <a:effectLst/>
                <a:latin typeface="+mn-lt"/>
                <a:ea typeface="+mn-ea"/>
                <a:cs typeface="+mn-cs"/>
              </a:rPr>
              <a:t>本市および学校・保育園のメールシステムの機能にて振り分けられるため、</a:t>
            </a:r>
          </a:p>
          <a:p>
            <a:r>
              <a:rPr kumimoji="1" lang="ja-JP" altLang="ja-JP" sz="1200" kern="1200" dirty="0">
                <a:solidFill>
                  <a:schemeClr val="tx1"/>
                </a:solidFill>
                <a:effectLst/>
                <a:latin typeface="+mn-lt"/>
                <a:ea typeface="+mn-ea"/>
                <a:cs typeface="+mn-cs"/>
              </a:rPr>
              <a:t>「請求書」とご入力されていない場合、支払い漏れに繋がる可能性がございます。</a:t>
            </a:r>
          </a:p>
          <a:p>
            <a:r>
              <a:rPr kumimoji="1" lang="ja-JP" altLang="ja-JP" sz="1200" kern="1200" dirty="0">
                <a:solidFill>
                  <a:schemeClr val="tx1"/>
                </a:solidFill>
                <a:effectLst/>
                <a:latin typeface="+mn-lt"/>
                <a:ea typeface="+mn-ea"/>
                <a:cs typeface="+mn-cs"/>
              </a:rPr>
              <a:t>電子メール送付の際は、ご注意ください。</a:t>
            </a:r>
          </a:p>
        </p:txBody>
      </p:sp>
      <p:sp>
        <p:nvSpPr>
          <p:cNvPr id="4" name="スライド番号プレースホルダー 3"/>
          <p:cNvSpPr>
            <a:spLocks noGrp="1"/>
          </p:cNvSpPr>
          <p:nvPr>
            <p:ph type="sldNum" sz="quarter" idx="5"/>
          </p:nvPr>
        </p:nvSpPr>
        <p:spPr/>
        <p:txBody>
          <a:bodyPr/>
          <a:lstStyle/>
          <a:p>
            <a:fld id="{9CEEC47E-089F-4744-BDF4-9C6B654672DA}" type="slidenum">
              <a:rPr kumimoji="1" lang="ja-JP" altLang="en-US" smtClean="0"/>
              <a:t>11</a:t>
            </a:fld>
            <a:endParaRPr kumimoji="1" lang="ja-JP" altLang="en-US"/>
          </a:p>
        </p:txBody>
      </p:sp>
    </p:spTree>
    <p:extLst>
      <p:ext uri="{BB962C8B-B14F-4D97-AF65-F5344CB8AC3E}">
        <p14:creationId xmlns:p14="http://schemas.microsoft.com/office/powerpoint/2010/main" val="2139175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各担当課のメールアドレス一覧は、利用申請をいただいた事業者様に、電子メールで送付します。</a:t>
            </a:r>
          </a:p>
          <a:p>
            <a:r>
              <a:rPr kumimoji="1" lang="ja-JP" altLang="ja-JP" sz="1200" kern="1200" dirty="0">
                <a:solidFill>
                  <a:schemeClr val="tx1"/>
                </a:solidFill>
                <a:effectLst/>
                <a:latin typeface="+mn-lt"/>
                <a:ea typeface="+mn-ea"/>
                <a:cs typeface="+mn-cs"/>
              </a:rPr>
              <a:t>また、</a:t>
            </a:r>
            <a:r>
              <a:rPr kumimoji="1" lang="en-US" altLang="ja-JP" sz="1200" kern="1200" dirty="0" err="1">
                <a:solidFill>
                  <a:schemeClr val="tx1"/>
                </a:solidFill>
                <a:effectLst/>
                <a:latin typeface="+mn-lt"/>
                <a:ea typeface="+mn-ea"/>
                <a:cs typeface="+mn-cs"/>
              </a:rPr>
              <a:t>Haratte</a:t>
            </a:r>
            <a:r>
              <a:rPr kumimoji="1" lang="ja-JP" altLang="ja-JP" sz="1200" kern="1200" dirty="0">
                <a:solidFill>
                  <a:schemeClr val="tx1"/>
                </a:solidFill>
                <a:effectLst/>
                <a:latin typeface="+mn-lt"/>
                <a:ea typeface="+mn-ea"/>
                <a:cs typeface="+mn-cs"/>
              </a:rPr>
              <a:t>で請求書作成を完了するごとに、</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クリック</a:t>
            </a:r>
            <a:r>
              <a:rPr kumimoji="1" lang="en-US" altLang="ja-JP" sz="1200" kern="1200" dirty="0">
                <a:solidFill>
                  <a:schemeClr val="tx1"/>
                </a:solidFill>
                <a:effectLst/>
                <a:latin typeface="+mn-lt"/>
                <a:ea typeface="+mn-ea"/>
                <a:cs typeface="+mn-cs"/>
              </a:rPr>
              <a:t>】 URL</a:t>
            </a:r>
            <a:r>
              <a:rPr kumimoji="1" lang="ja-JP" altLang="ja-JP" sz="1200" kern="1200" dirty="0">
                <a:solidFill>
                  <a:schemeClr val="tx1"/>
                </a:solidFill>
                <a:effectLst/>
                <a:latin typeface="+mn-lt"/>
                <a:ea typeface="+mn-ea"/>
                <a:cs typeface="+mn-cs"/>
              </a:rPr>
              <a:t>が表示されます。</a:t>
            </a:r>
          </a:p>
          <a:p>
            <a:r>
              <a:rPr kumimoji="1" lang="en-US" altLang="ja-JP" sz="1200" kern="1200" dirty="0">
                <a:solidFill>
                  <a:schemeClr val="tx1"/>
                </a:solidFill>
                <a:effectLst/>
                <a:latin typeface="+mn-lt"/>
                <a:ea typeface="+mn-ea"/>
                <a:cs typeface="+mn-cs"/>
              </a:rPr>
              <a:t>URL</a:t>
            </a:r>
            <a:r>
              <a:rPr kumimoji="1" lang="ja-JP" altLang="ja-JP" sz="1200" kern="1200" dirty="0">
                <a:solidFill>
                  <a:schemeClr val="tx1"/>
                </a:solidFill>
                <a:effectLst/>
                <a:latin typeface="+mn-lt"/>
                <a:ea typeface="+mn-ea"/>
                <a:cs typeface="+mn-cs"/>
              </a:rPr>
              <a:t>は、</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クリック</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日進市ホームページの、各担当課メールアドレス一覧に遷移しますので、そちらでもメールアドレスは確認できます。</a:t>
            </a:r>
          </a:p>
        </p:txBody>
      </p:sp>
      <p:sp>
        <p:nvSpPr>
          <p:cNvPr id="4" name="スライド番号プレースホルダー 3"/>
          <p:cNvSpPr>
            <a:spLocks noGrp="1"/>
          </p:cNvSpPr>
          <p:nvPr>
            <p:ph type="sldNum" sz="quarter" idx="5"/>
          </p:nvPr>
        </p:nvSpPr>
        <p:spPr/>
        <p:txBody>
          <a:bodyPr/>
          <a:lstStyle/>
          <a:p>
            <a:fld id="{9CEEC47E-089F-4744-BDF4-9C6B654672DA}" type="slidenum">
              <a:rPr kumimoji="1" lang="ja-JP" altLang="en-US" smtClean="0"/>
              <a:t>12</a:t>
            </a:fld>
            <a:endParaRPr kumimoji="1" lang="ja-JP" altLang="en-US"/>
          </a:p>
        </p:txBody>
      </p:sp>
    </p:spTree>
    <p:extLst>
      <p:ext uri="{BB962C8B-B14F-4D97-AF65-F5344CB8AC3E}">
        <p14:creationId xmlns:p14="http://schemas.microsoft.com/office/powerpoint/2010/main" val="2582881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err="1">
                <a:solidFill>
                  <a:schemeClr val="tx1"/>
                </a:solidFill>
                <a:effectLst/>
                <a:latin typeface="+mn-lt"/>
                <a:ea typeface="+mn-ea"/>
                <a:cs typeface="+mn-cs"/>
              </a:rPr>
              <a:t>Haratte</a:t>
            </a:r>
            <a:r>
              <a:rPr kumimoji="1" lang="ja-JP" altLang="ja-JP" sz="1200" kern="1200" dirty="0">
                <a:solidFill>
                  <a:schemeClr val="tx1"/>
                </a:solidFill>
                <a:effectLst/>
                <a:latin typeface="+mn-lt"/>
                <a:ea typeface="+mn-ea"/>
                <a:cs typeface="+mn-cs"/>
              </a:rPr>
              <a:t>で作成した請求書の作成内容を元に、納品書も作成することができます。</a:t>
            </a:r>
          </a:p>
          <a:p>
            <a:r>
              <a:rPr kumimoji="1" lang="en-US" altLang="ja-JP" sz="1200" kern="1200" dirty="0" err="1">
                <a:solidFill>
                  <a:schemeClr val="tx1"/>
                </a:solidFill>
                <a:effectLst/>
                <a:latin typeface="+mn-lt"/>
                <a:ea typeface="+mn-ea"/>
                <a:cs typeface="+mn-cs"/>
              </a:rPr>
              <a:t>Haratte</a:t>
            </a:r>
            <a:r>
              <a:rPr kumimoji="1" lang="ja-JP" altLang="ja-JP" sz="1200" kern="1200" dirty="0" err="1">
                <a:solidFill>
                  <a:schemeClr val="tx1"/>
                </a:solidFill>
                <a:effectLst/>
                <a:latin typeface="+mn-lt"/>
                <a:ea typeface="+mn-ea"/>
                <a:cs typeface="+mn-cs"/>
              </a:rPr>
              <a:t>の納</a:t>
            </a:r>
            <a:r>
              <a:rPr kumimoji="1" lang="ja-JP" altLang="ja-JP" sz="1200" kern="1200" dirty="0">
                <a:solidFill>
                  <a:schemeClr val="tx1"/>
                </a:solidFill>
                <a:effectLst/>
                <a:latin typeface="+mn-lt"/>
                <a:ea typeface="+mn-ea"/>
                <a:cs typeface="+mn-cs"/>
              </a:rPr>
              <a:t>品書をご利用される場合、納品前に担当課へメールでご送付いただくと、印刷する必要がなくなり、ペーパーレス化を図ることができます。</a:t>
            </a:r>
          </a:p>
          <a:p>
            <a:r>
              <a:rPr kumimoji="1" lang="ja-JP" altLang="ja-JP" sz="1200" kern="1200" dirty="0">
                <a:solidFill>
                  <a:schemeClr val="tx1"/>
                </a:solidFill>
                <a:effectLst/>
                <a:latin typeface="+mn-lt"/>
                <a:ea typeface="+mn-ea"/>
                <a:cs typeface="+mn-cs"/>
              </a:rPr>
              <a:t>納品書につきましては、任意となりますので、必要に応じてご利用ください。</a:t>
            </a:r>
          </a:p>
          <a:p>
            <a:r>
              <a:rPr kumimoji="1" lang="ja-JP" altLang="ja-JP" sz="1200" kern="1200" dirty="0">
                <a:solidFill>
                  <a:schemeClr val="tx1"/>
                </a:solidFill>
                <a:effectLst/>
                <a:latin typeface="+mn-lt"/>
                <a:ea typeface="+mn-ea"/>
                <a:cs typeface="+mn-cs"/>
              </a:rPr>
              <a:t>ただし学校のみ、</a:t>
            </a:r>
            <a:r>
              <a:rPr kumimoji="1" lang="en-US" altLang="ja-JP" sz="1200" kern="1200" dirty="0" err="1">
                <a:solidFill>
                  <a:schemeClr val="tx1"/>
                </a:solidFill>
                <a:effectLst/>
                <a:latin typeface="+mn-lt"/>
                <a:ea typeface="+mn-ea"/>
                <a:cs typeface="+mn-cs"/>
              </a:rPr>
              <a:t>Haratte</a:t>
            </a:r>
            <a:r>
              <a:rPr kumimoji="1" lang="ja-JP" altLang="ja-JP" sz="1200" kern="1200" dirty="0">
                <a:solidFill>
                  <a:schemeClr val="tx1"/>
                </a:solidFill>
                <a:effectLst/>
                <a:latin typeface="+mn-lt"/>
                <a:ea typeface="+mn-ea"/>
                <a:cs typeface="+mn-cs"/>
              </a:rPr>
              <a:t>で作成した納品書につきましても、紙でご提出ください。</a:t>
            </a:r>
          </a:p>
        </p:txBody>
      </p:sp>
      <p:sp>
        <p:nvSpPr>
          <p:cNvPr id="4" name="スライド番号プレースホルダー 3"/>
          <p:cNvSpPr>
            <a:spLocks noGrp="1"/>
          </p:cNvSpPr>
          <p:nvPr>
            <p:ph type="sldNum" sz="quarter" idx="5"/>
          </p:nvPr>
        </p:nvSpPr>
        <p:spPr/>
        <p:txBody>
          <a:bodyPr/>
          <a:lstStyle/>
          <a:p>
            <a:fld id="{9CEEC47E-089F-4744-BDF4-9C6B654672DA}" type="slidenum">
              <a:rPr kumimoji="1" lang="ja-JP" altLang="en-US" smtClean="0"/>
              <a:t>13</a:t>
            </a:fld>
            <a:endParaRPr kumimoji="1" lang="ja-JP" altLang="en-US"/>
          </a:p>
        </p:txBody>
      </p:sp>
    </p:spTree>
    <p:extLst>
      <p:ext uri="{BB962C8B-B14F-4D97-AF65-F5344CB8AC3E}">
        <p14:creationId xmlns:p14="http://schemas.microsoft.com/office/powerpoint/2010/main" val="3481127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続きまして、振込通知書につきまして、ご説明します。</a:t>
            </a:r>
          </a:p>
          <a:p>
            <a:r>
              <a:rPr kumimoji="1" lang="ja-JP" altLang="ja-JP" sz="1200" kern="1200" dirty="0">
                <a:solidFill>
                  <a:schemeClr val="tx1"/>
                </a:solidFill>
                <a:effectLst/>
                <a:latin typeface="+mn-lt"/>
                <a:ea typeface="+mn-ea"/>
                <a:cs typeface="+mn-cs"/>
              </a:rPr>
              <a:t>日進市では、毎月１０日・２０日・月末日（土日祝日の場合は、その前営業日）に、振込みを行っております。</a:t>
            </a:r>
          </a:p>
          <a:p>
            <a:r>
              <a:rPr kumimoji="1" lang="ja-JP" altLang="ja-JP" sz="1200" kern="1200" dirty="0">
                <a:solidFill>
                  <a:schemeClr val="tx1"/>
                </a:solidFill>
                <a:effectLst/>
                <a:latin typeface="+mn-lt"/>
                <a:ea typeface="+mn-ea"/>
                <a:cs typeface="+mn-cs"/>
              </a:rPr>
              <a:t>令和６年度より、振込方法が変更となり、</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クリック</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振込名義が「ニッシンシ」にまとめられ、複数の課に渡る振込みが全て合算されます。</a:t>
            </a:r>
          </a:p>
        </p:txBody>
      </p:sp>
      <p:sp>
        <p:nvSpPr>
          <p:cNvPr id="4" name="スライド番号プレースホルダー 3"/>
          <p:cNvSpPr>
            <a:spLocks noGrp="1"/>
          </p:cNvSpPr>
          <p:nvPr>
            <p:ph type="sldNum" sz="quarter" idx="5"/>
          </p:nvPr>
        </p:nvSpPr>
        <p:spPr/>
        <p:txBody>
          <a:bodyPr/>
          <a:lstStyle/>
          <a:p>
            <a:fld id="{9CEEC47E-089F-4744-BDF4-9C6B654672DA}" type="slidenum">
              <a:rPr kumimoji="1" lang="ja-JP" altLang="en-US" smtClean="0"/>
              <a:t>14</a:t>
            </a:fld>
            <a:endParaRPr kumimoji="1" lang="ja-JP" altLang="en-US"/>
          </a:p>
        </p:txBody>
      </p:sp>
    </p:spTree>
    <p:extLst>
      <p:ext uri="{BB962C8B-B14F-4D97-AF65-F5344CB8AC3E}">
        <p14:creationId xmlns:p14="http://schemas.microsoft.com/office/powerpoint/2010/main" val="3141353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err="1">
                <a:solidFill>
                  <a:schemeClr val="tx1"/>
                </a:solidFill>
                <a:effectLst/>
                <a:latin typeface="+mn-lt"/>
                <a:ea typeface="+mn-ea"/>
                <a:cs typeface="+mn-cs"/>
              </a:rPr>
              <a:t>Haratte</a:t>
            </a:r>
            <a:r>
              <a:rPr kumimoji="1" lang="ja-JP" altLang="ja-JP" sz="1200" kern="1200" dirty="0">
                <a:solidFill>
                  <a:schemeClr val="tx1"/>
                </a:solidFill>
                <a:effectLst/>
                <a:latin typeface="+mn-lt"/>
                <a:ea typeface="+mn-ea"/>
                <a:cs typeface="+mn-cs"/>
              </a:rPr>
              <a:t>をご利用される事業者様のうち、内訳が必要な方に対し、口座振込通知書を、振込日当日にご用意させていただきます。</a:t>
            </a:r>
          </a:p>
          <a:p>
            <a:r>
              <a:rPr kumimoji="1" lang="ja-JP" altLang="ja-JP" sz="1200" kern="1200" dirty="0">
                <a:solidFill>
                  <a:schemeClr val="tx1"/>
                </a:solidFill>
                <a:effectLst/>
                <a:latin typeface="+mn-lt"/>
                <a:ea typeface="+mn-ea"/>
                <a:cs typeface="+mn-cs"/>
              </a:rPr>
              <a:t>ただし、</a:t>
            </a:r>
            <a:r>
              <a:rPr kumimoji="1" lang="en-US" altLang="ja-JP" sz="1200" kern="1200" dirty="0" err="1">
                <a:solidFill>
                  <a:schemeClr val="tx1"/>
                </a:solidFill>
                <a:effectLst/>
                <a:latin typeface="+mn-lt"/>
                <a:ea typeface="+mn-ea"/>
                <a:cs typeface="+mn-cs"/>
              </a:rPr>
              <a:t>Haratte</a:t>
            </a:r>
            <a:r>
              <a:rPr kumimoji="1" lang="ja-JP" altLang="ja-JP" sz="1200" kern="1200" dirty="0">
                <a:solidFill>
                  <a:schemeClr val="tx1"/>
                </a:solidFill>
                <a:effectLst/>
                <a:latin typeface="+mn-lt"/>
                <a:ea typeface="+mn-ea"/>
                <a:cs typeface="+mn-cs"/>
              </a:rPr>
              <a:t>をご利用されない場合は、口座振込通知書はご用意できません。</a:t>
            </a:r>
          </a:p>
          <a:p>
            <a:r>
              <a:rPr kumimoji="1" lang="ja-JP" altLang="ja-JP" sz="1200" kern="1200" dirty="0">
                <a:solidFill>
                  <a:schemeClr val="tx1"/>
                </a:solidFill>
                <a:effectLst/>
                <a:latin typeface="+mn-lt"/>
                <a:ea typeface="+mn-ea"/>
                <a:cs typeface="+mn-cs"/>
              </a:rPr>
              <a:t>また、振込明細に関する各課への問い合わせも、ご対応致しかねますので、ご注意ください。</a:t>
            </a:r>
          </a:p>
        </p:txBody>
      </p:sp>
      <p:sp>
        <p:nvSpPr>
          <p:cNvPr id="4" name="スライド番号プレースホルダー 3"/>
          <p:cNvSpPr>
            <a:spLocks noGrp="1"/>
          </p:cNvSpPr>
          <p:nvPr>
            <p:ph type="sldNum" sz="quarter" idx="5"/>
          </p:nvPr>
        </p:nvSpPr>
        <p:spPr/>
        <p:txBody>
          <a:bodyPr/>
          <a:lstStyle/>
          <a:p>
            <a:fld id="{9CEEC47E-089F-4744-BDF4-9C6B654672DA}" type="slidenum">
              <a:rPr kumimoji="1" lang="ja-JP" altLang="en-US" smtClean="0"/>
              <a:t>15</a:t>
            </a:fld>
            <a:endParaRPr kumimoji="1" lang="ja-JP" altLang="en-US"/>
          </a:p>
        </p:txBody>
      </p:sp>
    </p:spTree>
    <p:extLst>
      <p:ext uri="{BB962C8B-B14F-4D97-AF65-F5344CB8AC3E}">
        <p14:creationId xmlns:p14="http://schemas.microsoft.com/office/powerpoint/2010/main" val="3119562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振込通知書が必要な場合は、電子請求書システム利用申請時に、振込通知書欄の「必要」にチェックを入れてください。</a:t>
            </a:r>
          </a:p>
        </p:txBody>
      </p:sp>
      <p:sp>
        <p:nvSpPr>
          <p:cNvPr id="4" name="スライド番号プレースホルダー 3"/>
          <p:cNvSpPr>
            <a:spLocks noGrp="1"/>
          </p:cNvSpPr>
          <p:nvPr>
            <p:ph type="sldNum" sz="quarter" idx="5"/>
          </p:nvPr>
        </p:nvSpPr>
        <p:spPr/>
        <p:txBody>
          <a:bodyPr/>
          <a:lstStyle/>
          <a:p>
            <a:fld id="{9CEEC47E-089F-4744-BDF4-9C6B654672DA}" type="slidenum">
              <a:rPr kumimoji="1" lang="ja-JP" altLang="en-US" smtClean="0"/>
              <a:t>16</a:t>
            </a:fld>
            <a:endParaRPr kumimoji="1" lang="ja-JP" altLang="en-US"/>
          </a:p>
        </p:txBody>
      </p:sp>
    </p:spTree>
    <p:extLst>
      <p:ext uri="{BB962C8B-B14F-4D97-AF65-F5344CB8AC3E}">
        <p14:creationId xmlns:p14="http://schemas.microsoft.com/office/powerpoint/2010/main" val="1657642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振込通知書は、オンラインストレージサービス「</a:t>
            </a:r>
            <a:r>
              <a:rPr kumimoji="1" lang="en-US" altLang="ja-JP" sz="1200" kern="1200" dirty="0">
                <a:solidFill>
                  <a:schemeClr val="tx1"/>
                </a:solidFill>
                <a:effectLst/>
                <a:latin typeface="+mn-lt"/>
                <a:ea typeface="+mn-ea"/>
                <a:cs typeface="+mn-cs"/>
              </a:rPr>
              <a:t>WEB-CABINET</a:t>
            </a:r>
            <a:r>
              <a:rPr kumimoji="1" lang="ja-JP" altLang="ja-JP" sz="1200" kern="1200" dirty="0">
                <a:solidFill>
                  <a:schemeClr val="tx1"/>
                </a:solidFill>
                <a:effectLst/>
                <a:latin typeface="+mn-lt"/>
                <a:ea typeface="+mn-ea"/>
                <a:cs typeface="+mn-cs"/>
              </a:rPr>
              <a:t>」上にフォルダを作成・公開致します。</a:t>
            </a:r>
          </a:p>
          <a:p>
            <a:r>
              <a:rPr kumimoji="1" lang="ja-JP" altLang="ja-JP" sz="1200" kern="1200" dirty="0">
                <a:solidFill>
                  <a:schemeClr val="tx1"/>
                </a:solidFill>
                <a:effectLst/>
                <a:latin typeface="+mn-lt"/>
                <a:ea typeface="+mn-ea"/>
                <a:cs typeface="+mn-cs"/>
              </a:rPr>
              <a:t>電子請求書利用申請をいただいた事業者様ごとにパスワードを設定し、「日進市電子請求書システム利用連絡票」にてお知らせ致します。</a:t>
            </a:r>
          </a:p>
          <a:p>
            <a:r>
              <a:rPr kumimoji="1" lang="ja-JP" altLang="ja-JP" sz="1200" kern="1200" dirty="0">
                <a:solidFill>
                  <a:schemeClr val="tx1"/>
                </a:solidFill>
                <a:effectLst/>
                <a:latin typeface="+mn-lt"/>
                <a:ea typeface="+mn-ea"/>
                <a:cs typeface="+mn-cs"/>
              </a:rPr>
              <a:t>振込通知書は、</a:t>
            </a:r>
            <a:r>
              <a:rPr kumimoji="1" lang="en-US" altLang="ja-JP" sz="1200" kern="1200" dirty="0" err="1">
                <a:solidFill>
                  <a:schemeClr val="tx1"/>
                </a:solidFill>
                <a:effectLst/>
                <a:latin typeface="+mn-lt"/>
                <a:ea typeface="+mn-ea"/>
                <a:cs typeface="+mn-cs"/>
              </a:rPr>
              <a:t>Haratte</a:t>
            </a:r>
            <a:r>
              <a:rPr kumimoji="1" lang="ja-JP" altLang="ja-JP" sz="1200" kern="1200" dirty="0">
                <a:solidFill>
                  <a:schemeClr val="tx1"/>
                </a:solidFill>
                <a:effectLst/>
                <a:latin typeface="+mn-lt"/>
                <a:ea typeface="+mn-ea"/>
                <a:cs typeface="+mn-cs"/>
              </a:rPr>
              <a:t>サイト上で確認できるよう、システム業者と開発を進めております。</a:t>
            </a:r>
          </a:p>
          <a:p>
            <a:r>
              <a:rPr kumimoji="1" lang="ja-JP" altLang="ja-JP" sz="1200" kern="1200" dirty="0">
                <a:solidFill>
                  <a:schemeClr val="tx1"/>
                </a:solidFill>
                <a:effectLst/>
                <a:latin typeface="+mn-lt"/>
                <a:ea typeface="+mn-ea"/>
                <a:cs typeface="+mn-cs"/>
              </a:rPr>
              <a:t>確認ができるようになりましたら、電子メールにて確認方法等をご案内致します。</a:t>
            </a:r>
          </a:p>
        </p:txBody>
      </p:sp>
      <p:sp>
        <p:nvSpPr>
          <p:cNvPr id="4" name="スライド番号プレースホルダー 3"/>
          <p:cNvSpPr>
            <a:spLocks noGrp="1"/>
          </p:cNvSpPr>
          <p:nvPr>
            <p:ph type="sldNum" sz="quarter" idx="5"/>
          </p:nvPr>
        </p:nvSpPr>
        <p:spPr/>
        <p:txBody>
          <a:bodyPr/>
          <a:lstStyle/>
          <a:p>
            <a:fld id="{9CEEC47E-089F-4744-BDF4-9C6B654672DA}" type="slidenum">
              <a:rPr kumimoji="1" lang="ja-JP" altLang="en-US" smtClean="0"/>
              <a:t>17</a:t>
            </a:fld>
            <a:endParaRPr kumimoji="1" lang="ja-JP" altLang="en-US"/>
          </a:p>
        </p:txBody>
      </p:sp>
    </p:spTree>
    <p:extLst>
      <p:ext uri="{BB962C8B-B14F-4D97-AF65-F5344CB8AC3E}">
        <p14:creationId xmlns:p14="http://schemas.microsoft.com/office/powerpoint/2010/main" val="4139773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WEB-CABINET</a:t>
            </a:r>
            <a:r>
              <a:rPr kumimoji="1" lang="ja-JP" altLang="ja-JP" sz="1200" kern="1200" dirty="0">
                <a:solidFill>
                  <a:schemeClr val="tx1"/>
                </a:solidFill>
                <a:effectLst/>
                <a:latin typeface="+mn-lt"/>
                <a:ea typeface="+mn-ea"/>
                <a:cs typeface="+mn-cs"/>
              </a:rPr>
              <a:t>における振込通知書の確認方法について、ご説明します。</a:t>
            </a:r>
          </a:p>
          <a:p>
            <a:r>
              <a:rPr kumimoji="1" lang="ja-JP" altLang="ja-JP" sz="1200" kern="1200" dirty="0">
                <a:solidFill>
                  <a:schemeClr val="tx1"/>
                </a:solidFill>
                <a:effectLst/>
                <a:latin typeface="+mn-lt"/>
                <a:ea typeface="+mn-ea"/>
                <a:cs typeface="+mn-cs"/>
              </a:rPr>
              <a:t>振込日当日に、電子請求書システム利用申請書の連絡用メールアドレス宛てに、次のようなメールが届きます。本文中の</a:t>
            </a:r>
            <a:r>
              <a:rPr kumimoji="1" lang="en-US" altLang="ja-JP" sz="1200" kern="1200" dirty="0">
                <a:solidFill>
                  <a:schemeClr val="tx1"/>
                </a:solidFill>
                <a:effectLst/>
                <a:latin typeface="+mn-lt"/>
                <a:ea typeface="+mn-ea"/>
                <a:cs typeface="+mn-cs"/>
              </a:rPr>
              <a:t>URL</a:t>
            </a:r>
            <a:r>
              <a:rPr kumimoji="1" lang="ja-JP" altLang="ja-JP" sz="1200" kern="1200" dirty="0">
                <a:solidFill>
                  <a:schemeClr val="tx1"/>
                </a:solidFill>
                <a:effectLst/>
                <a:latin typeface="+mn-lt"/>
                <a:ea typeface="+mn-ea"/>
                <a:cs typeface="+mn-cs"/>
              </a:rPr>
              <a:t>をクリックします。</a:t>
            </a:r>
          </a:p>
          <a:p>
            <a:r>
              <a:rPr kumimoji="1" lang="ja-JP" altLang="ja-JP" sz="1200" kern="1200" dirty="0">
                <a:solidFill>
                  <a:schemeClr val="tx1"/>
                </a:solidFill>
                <a:effectLst/>
                <a:latin typeface="+mn-lt"/>
                <a:ea typeface="+mn-ea"/>
                <a:cs typeface="+mn-cs"/>
              </a:rPr>
              <a:t>メールアドレス欄に自動入力されているメールアドレスが自身のものであることを確認し、「送信」ボタンをクリックします。</a:t>
            </a:r>
          </a:p>
        </p:txBody>
      </p:sp>
      <p:sp>
        <p:nvSpPr>
          <p:cNvPr id="4" name="スライド番号プレースホルダー 3"/>
          <p:cNvSpPr>
            <a:spLocks noGrp="1"/>
          </p:cNvSpPr>
          <p:nvPr>
            <p:ph type="sldNum" sz="quarter" idx="5"/>
          </p:nvPr>
        </p:nvSpPr>
        <p:spPr/>
        <p:txBody>
          <a:bodyPr/>
          <a:lstStyle/>
          <a:p>
            <a:fld id="{9CEEC47E-089F-4744-BDF4-9C6B654672DA}" type="slidenum">
              <a:rPr kumimoji="1" lang="ja-JP" altLang="en-US" smtClean="0"/>
              <a:t>18</a:t>
            </a:fld>
            <a:endParaRPr kumimoji="1" lang="ja-JP" altLang="en-US"/>
          </a:p>
        </p:txBody>
      </p:sp>
    </p:spTree>
    <p:extLst>
      <p:ext uri="{BB962C8B-B14F-4D97-AF65-F5344CB8AC3E}">
        <p14:creationId xmlns:p14="http://schemas.microsoft.com/office/powerpoint/2010/main" val="1443978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まず始めに、利用申請・取消申請について、ご説明します。</a:t>
            </a:r>
          </a:p>
          <a:p>
            <a:r>
              <a:rPr kumimoji="1" lang="en-US" altLang="ja-JP" sz="1200" kern="1200" dirty="0" err="1">
                <a:solidFill>
                  <a:schemeClr val="tx1"/>
                </a:solidFill>
                <a:effectLst/>
                <a:latin typeface="+mn-lt"/>
                <a:ea typeface="+mn-ea"/>
                <a:cs typeface="+mn-cs"/>
              </a:rPr>
              <a:t>Haratte</a:t>
            </a:r>
            <a:r>
              <a:rPr kumimoji="1" lang="ja-JP" altLang="ja-JP" sz="1200" kern="1200" dirty="0">
                <a:solidFill>
                  <a:schemeClr val="tx1"/>
                </a:solidFill>
                <a:effectLst/>
                <a:latin typeface="+mn-lt"/>
                <a:ea typeface="+mn-ea"/>
                <a:cs typeface="+mn-cs"/>
              </a:rPr>
              <a:t>をご利用いただく前に、利用申請書をご提出ください。</a:t>
            </a:r>
          </a:p>
          <a:p>
            <a:r>
              <a:rPr kumimoji="1" lang="en-US" altLang="ja-JP" sz="1200" kern="1200" dirty="0">
                <a:solidFill>
                  <a:srgbClr val="FF0000"/>
                </a:solidFill>
                <a:effectLst/>
                <a:latin typeface="+mn-lt"/>
                <a:ea typeface="+mn-ea"/>
                <a:cs typeface="+mn-cs"/>
              </a:rPr>
              <a:t>【</a:t>
            </a:r>
            <a:r>
              <a:rPr kumimoji="1" lang="ja-JP" altLang="en-US" sz="1200" kern="1200" dirty="0">
                <a:solidFill>
                  <a:srgbClr val="FF0000"/>
                </a:solidFill>
                <a:effectLst/>
                <a:latin typeface="+mn-lt"/>
                <a:ea typeface="+mn-ea"/>
                <a:cs typeface="+mn-cs"/>
              </a:rPr>
              <a:t>クリック</a:t>
            </a:r>
            <a:r>
              <a:rPr kumimoji="1" lang="en-US" altLang="ja-JP" sz="1200" kern="1200" dirty="0">
                <a:solidFill>
                  <a:srgbClr val="FF0000"/>
                </a:solidFill>
                <a:effectLst/>
                <a:latin typeface="+mn-lt"/>
                <a:ea typeface="+mn-ea"/>
                <a:cs typeface="+mn-cs"/>
              </a:rPr>
              <a:t>】</a:t>
            </a:r>
            <a:r>
              <a:rPr kumimoji="1" lang="ja-JP" altLang="ja-JP" sz="1200" kern="1200" dirty="0">
                <a:solidFill>
                  <a:schemeClr val="tx1"/>
                </a:solidFill>
                <a:effectLst/>
                <a:latin typeface="+mn-lt"/>
                <a:ea typeface="+mn-ea"/>
                <a:cs typeface="+mn-cs"/>
              </a:rPr>
              <a:t>あいち電子申請・届出システムによる申請、</a:t>
            </a:r>
            <a:r>
              <a:rPr kumimoji="1" lang="en-US" altLang="ja-JP" sz="1200" kern="1200" dirty="0">
                <a:solidFill>
                  <a:srgbClr val="FF0000"/>
                </a:solidFill>
                <a:effectLst/>
                <a:latin typeface="+mn-lt"/>
                <a:ea typeface="+mn-ea"/>
                <a:cs typeface="+mn-cs"/>
              </a:rPr>
              <a:t>【</a:t>
            </a:r>
            <a:r>
              <a:rPr kumimoji="1" lang="ja-JP" altLang="en-US" sz="1200" kern="1200" dirty="0">
                <a:solidFill>
                  <a:srgbClr val="FF0000"/>
                </a:solidFill>
                <a:effectLst/>
                <a:latin typeface="+mn-lt"/>
                <a:ea typeface="+mn-ea"/>
                <a:cs typeface="+mn-cs"/>
              </a:rPr>
              <a:t>クリック</a:t>
            </a:r>
            <a:r>
              <a:rPr kumimoji="1" lang="en-US" altLang="ja-JP" sz="1200" kern="1200" dirty="0">
                <a:solidFill>
                  <a:srgbClr val="FF0000"/>
                </a:solidFill>
                <a:effectLst/>
                <a:latin typeface="+mn-lt"/>
                <a:ea typeface="+mn-ea"/>
                <a:cs typeface="+mn-cs"/>
              </a:rPr>
              <a:t>】</a:t>
            </a:r>
            <a:r>
              <a:rPr kumimoji="1" lang="ja-JP" altLang="ja-JP" sz="1200" kern="1200" dirty="0">
                <a:solidFill>
                  <a:schemeClr val="tx1"/>
                </a:solidFill>
                <a:effectLst/>
                <a:latin typeface="+mn-lt"/>
                <a:ea typeface="+mn-ea"/>
                <a:cs typeface="+mn-cs"/>
              </a:rPr>
              <a:t>または</a:t>
            </a:r>
            <a:r>
              <a:rPr kumimoji="1" lang="en-US" altLang="ja-JP" sz="1200" kern="1200" dirty="0">
                <a:solidFill>
                  <a:schemeClr val="tx1"/>
                </a:solidFill>
                <a:effectLst/>
                <a:latin typeface="+mn-lt"/>
                <a:ea typeface="+mn-ea"/>
                <a:cs typeface="+mn-cs"/>
              </a:rPr>
              <a:t>Word</a:t>
            </a:r>
            <a:r>
              <a:rPr kumimoji="1" lang="ja-JP" altLang="ja-JP" sz="1200" kern="1200" dirty="0">
                <a:solidFill>
                  <a:schemeClr val="tx1"/>
                </a:solidFill>
                <a:effectLst/>
                <a:latin typeface="+mn-lt"/>
                <a:ea typeface="+mn-ea"/>
                <a:cs typeface="+mn-cs"/>
              </a:rPr>
              <a:t>ファイル</a:t>
            </a:r>
            <a:r>
              <a:rPr kumimoji="1" lang="en-US" altLang="ja-JP" sz="1200" kern="1200" dirty="0">
                <a:solidFill>
                  <a:srgbClr val="FF0000"/>
                </a:solidFill>
                <a:effectLst/>
                <a:latin typeface="+mn-lt"/>
                <a:ea typeface="+mn-ea"/>
                <a:cs typeface="+mn-cs"/>
              </a:rPr>
              <a:t>【</a:t>
            </a:r>
            <a:r>
              <a:rPr kumimoji="1" lang="ja-JP" altLang="en-US" sz="1200" kern="1200" dirty="0">
                <a:solidFill>
                  <a:srgbClr val="FF0000"/>
                </a:solidFill>
                <a:effectLst/>
                <a:latin typeface="+mn-lt"/>
                <a:ea typeface="+mn-ea"/>
                <a:cs typeface="+mn-cs"/>
              </a:rPr>
              <a:t>クリック</a:t>
            </a:r>
            <a:r>
              <a:rPr kumimoji="1" lang="en-US" altLang="ja-JP" sz="1200" kern="1200" dirty="0">
                <a:solidFill>
                  <a:srgbClr val="FF0000"/>
                </a:solidFill>
                <a:effectLst/>
                <a:latin typeface="+mn-lt"/>
                <a:ea typeface="+mn-ea"/>
                <a:cs typeface="+mn-cs"/>
              </a:rPr>
              <a:t>】</a:t>
            </a:r>
            <a:r>
              <a:rPr kumimoji="1" lang="ja-JP" altLang="ja-JP" sz="1200" kern="1200" dirty="0">
                <a:solidFill>
                  <a:schemeClr val="tx1"/>
                </a:solidFill>
                <a:effectLst/>
                <a:latin typeface="+mn-lt"/>
                <a:ea typeface="+mn-ea"/>
                <a:cs typeface="+mn-cs"/>
              </a:rPr>
              <a:t>「電子請求書システム利用申請兼振込通知依頼書」をご提出ください。</a:t>
            </a:r>
          </a:p>
          <a:p>
            <a:r>
              <a:rPr kumimoji="1" lang="ja-JP" altLang="ja-JP" sz="1200" kern="1200" dirty="0">
                <a:solidFill>
                  <a:schemeClr val="tx1"/>
                </a:solidFill>
                <a:effectLst/>
                <a:latin typeface="+mn-lt"/>
                <a:ea typeface="+mn-ea"/>
                <a:cs typeface="+mn-cs"/>
              </a:rPr>
              <a:t>様式は、いずれも、日進市ホームページの「会計課」「電子請求書システムをご利用ください」ページ内にございます。</a:t>
            </a:r>
          </a:p>
        </p:txBody>
      </p:sp>
      <p:sp>
        <p:nvSpPr>
          <p:cNvPr id="4" name="スライド番号プレースホルダー 3"/>
          <p:cNvSpPr>
            <a:spLocks noGrp="1"/>
          </p:cNvSpPr>
          <p:nvPr>
            <p:ph type="sldNum" sz="quarter" idx="5"/>
          </p:nvPr>
        </p:nvSpPr>
        <p:spPr/>
        <p:txBody>
          <a:bodyPr/>
          <a:lstStyle/>
          <a:p>
            <a:fld id="{9CEEC47E-089F-4744-BDF4-9C6B654672DA}" type="slidenum">
              <a:rPr kumimoji="1" lang="ja-JP" altLang="en-US" smtClean="0"/>
              <a:t>1</a:t>
            </a:fld>
            <a:endParaRPr kumimoji="1" lang="ja-JP" altLang="en-US"/>
          </a:p>
        </p:txBody>
      </p:sp>
    </p:spTree>
    <p:extLst>
      <p:ext uri="{BB962C8B-B14F-4D97-AF65-F5344CB8AC3E}">
        <p14:creationId xmlns:p14="http://schemas.microsoft.com/office/powerpoint/2010/main" val="570124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事業者様の指定アドレス宛てに、次のようなメールが送信されます。</a:t>
            </a:r>
          </a:p>
          <a:p>
            <a:r>
              <a:rPr kumimoji="1" lang="ja-JP" altLang="ja-JP" sz="1200" kern="1200" dirty="0">
                <a:solidFill>
                  <a:schemeClr val="tx1"/>
                </a:solidFill>
                <a:effectLst/>
                <a:latin typeface="+mn-lt"/>
                <a:ea typeface="+mn-ea"/>
                <a:cs typeface="+mn-cs"/>
              </a:rPr>
              <a:t>３のメールの文中にあるパスワードを以下のとおり表示された入力欄に入力し、「送信」ボタンをクリックします。</a:t>
            </a:r>
          </a:p>
        </p:txBody>
      </p:sp>
      <p:sp>
        <p:nvSpPr>
          <p:cNvPr id="4" name="スライド番号プレースホルダー 3"/>
          <p:cNvSpPr>
            <a:spLocks noGrp="1"/>
          </p:cNvSpPr>
          <p:nvPr>
            <p:ph type="sldNum" sz="quarter" idx="5"/>
          </p:nvPr>
        </p:nvSpPr>
        <p:spPr/>
        <p:txBody>
          <a:bodyPr/>
          <a:lstStyle/>
          <a:p>
            <a:fld id="{9CEEC47E-089F-4744-BDF4-9C6B654672DA}" type="slidenum">
              <a:rPr kumimoji="1" lang="ja-JP" altLang="en-US" smtClean="0"/>
              <a:t>19</a:t>
            </a:fld>
            <a:endParaRPr kumimoji="1" lang="ja-JP" altLang="en-US"/>
          </a:p>
        </p:txBody>
      </p:sp>
    </p:spTree>
    <p:extLst>
      <p:ext uri="{BB962C8B-B14F-4D97-AF65-F5344CB8AC3E}">
        <p14:creationId xmlns:p14="http://schemas.microsoft.com/office/powerpoint/2010/main" val="170217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配布指定したファイルが表示されますので、事業者様の企業名のファイルの右にある「ダウンロード」ボタンをクリックして、ダウンロードを実施してください。</a:t>
            </a:r>
          </a:p>
          <a:p>
            <a:r>
              <a:rPr kumimoji="1" lang="ja-JP" altLang="ja-JP" sz="1200" kern="1200" dirty="0">
                <a:solidFill>
                  <a:schemeClr val="tx1"/>
                </a:solidFill>
                <a:effectLst/>
                <a:latin typeface="+mn-lt"/>
                <a:ea typeface="+mn-ea"/>
                <a:cs typeface="+mn-cs"/>
              </a:rPr>
              <a:t>ダウンロードの際の注意点を３点ご説明します。</a:t>
            </a:r>
          </a:p>
          <a:p>
            <a:pPr lvl="0"/>
            <a:r>
              <a:rPr kumimoji="1" lang="ja-JP" altLang="en-US" sz="1200" kern="1200" dirty="0">
                <a:solidFill>
                  <a:schemeClr val="tx1"/>
                </a:solidFill>
                <a:effectLst/>
                <a:latin typeface="+mn-lt"/>
                <a:ea typeface="+mn-ea"/>
                <a:cs typeface="+mn-cs"/>
              </a:rPr>
              <a:t>１．</a:t>
            </a:r>
            <a:r>
              <a:rPr kumimoji="1" lang="ja-JP" altLang="ja-JP" sz="1200" kern="1200" dirty="0">
                <a:solidFill>
                  <a:schemeClr val="tx1"/>
                </a:solidFill>
                <a:effectLst/>
                <a:latin typeface="+mn-lt"/>
                <a:ea typeface="+mn-ea"/>
                <a:cs typeface="+mn-cs"/>
              </a:rPr>
              <a:t>他事業者様のファイルはダウンロードしないでください。パスワードがかかっているので、開くことはできません。</a:t>
            </a:r>
          </a:p>
          <a:p>
            <a:pPr lvl="0"/>
            <a:r>
              <a:rPr kumimoji="1" lang="ja-JP" altLang="en-US" sz="1200" kern="1200" dirty="0">
                <a:solidFill>
                  <a:schemeClr val="tx1"/>
                </a:solidFill>
                <a:effectLst/>
                <a:latin typeface="+mn-lt"/>
                <a:ea typeface="+mn-ea"/>
                <a:cs typeface="+mn-cs"/>
              </a:rPr>
              <a:t>２．</a:t>
            </a:r>
            <a:r>
              <a:rPr kumimoji="1" lang="ja-JP" altLang="ja-JP" sz="1200" kern="1200" dirty="0">
                <a:solidFill>
                  <a:schemeClr val="tx1"/>
                </a:solidFill>
                <a:effectLst/>
                <a:latin typeface="+mn-lt"/>
                <a:ea typeface="+mn-ea"/>
                <a:cs typeface="+mn-cs"/>
              </a:rPr>
              <a:t>ダウンロード回数が決まっております。１事業者様１回のダウンロードをお願いします。</a:t>
            </a:r>
          </a:p>
          <a:p>
            <a:pPr lvl="0"/>
            <a:r>
              <a:rPr kumimoji="1" lang="ja-JP" altLang="en-US" sz="1200" kern="1200" dirty="0">
                <a:solidFill>
                  <a:schemeClr val="tx1"/>
                </a:solidFill>
                <a:effectLst/>
                <a:latin typeface="+mn-lt"/>
                <a:ea typeface="+mn-ea"/>
                <a:cs typeface="+mn-cs"/>
              </a:rPr>
              <a:t>３．</a:t>
            </a:r>
            <a:r>
              <a:rPr kumimoji="1" lang="ja-JP" altLang="ja-JP" sz="1200" kern="1200" dirty="0">
                <a:solidFill>
                  <a:schemeClr val="tx1"/>
                </a:solidFill>
                <a:effectLst/>
                <a:latin typeface="+mn-lt"/>
                <a:ea typeface="+mn-ea"/>
                <a:cs typeface="+mn-cs"/>
              </a:rPr>
              <a:t>ダウンロード期限は</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週間です。期限が過ぎるとダウンロードできなくなります。</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フォルダを開く際にパスワード入力を求められますので、事前に送付した「日進市電子請求書システム利用連絡票」に記載されているパスワードを入力してください。</a:t>
            </a:r>
          </a:p>
        </p:txBody>
      </p:sp>
      <p:sp>
        <p:nvSpPr>
          <p:cNvPr id="4" name="スライド番号プレースホルダー 3"/>
          <p:cNvSpPr>
            <a:spLocks noGrp="1"/>
          </p:cNvSpPr>
          <p:nvPr>
            <p:ph type="sldNum" sz="quarter" idx="5"/>
          </p:nvPr>
        </p:nvSpPr>
        <p:spPr/>
        <p:txBody>
          <a:bodyPr/>
          <a:lstStyle/>
          <a:p>
            <a:fld id="{9CEEC47E-089F-4744-BDF4-9C6B654672DA}" type="slidenum">
              <a:rPr kumimoji="1" lang="ja-JP" altLang="en-US" smtClean="0"/>
              <a:t>20</a:t>
            </a:fld>
            <a:endParaRPr kumimoji="1" lang="ja-JP" altLang="en-US"/>
          </a:p>
        </p:txBody>
      </p:sp>
    </p:spTree>
    <p:extLst>
      <p:ext uri="{BB962C8B-B14F-4D97-AF65-F5344CB8AC3E}">
        <p14:creationId xmlns:p14="http://schemas.microsoft.com/office/powerpoint/2010/main" val="731816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続きまして、契約約款についてご説明します。</a:t>
            </a:r>
          </a:p>
          <a:p>
            <a:r>
              <a:rPr kumimoji="1" lang="ja-JP" altLang="ja-JP" sz="1200" kern="1200" dirty="0">
                <a:solidFill>
                  <a:schemeClr val="tx1"/>
                </a:solidFill>
                <a:effectLst/>
                <a:latin typeface="+mn-lt"/>
                <a:ea typeface="+mn-ea"/>
                <a:cs typeface="+mn-cs"/>
              </a:rPr>
              <a:t>日進市では、電子請求書システムを導入することに伴い、令和６年度より契約約款を変更しました。</a:t>
            </a:r>
          </a:p>
          <a:p>
            <a:r>
              <a:rPr kumimoji="1" lang="ja-JP" altLang="ja-JP" sz="1200" kern="1200" dirty="0">
                <a:solidFill>
                  <a:schemeClr val="tx1"/>
                </a:solidFill>
                <a:effectLst/>
                <a:latin typeface="+mn-lt"/>
                <a:ea typeface="+mn-ea"/>
                <a:cs typeface="+mn-cs"/>
              </a:rPr>
              <a:t>日進市と契約書・請書を交わした案件の請求書は、原則</a:t>
            </a:r>
            <a:r>
              <a:rPr kumimoji="1" lang="en-US" altLang="ja-JP" sz="1200" kern="1200" dirty="0" err="1">
                <a:solidFill>
                  <a:schemeClr val="tx1"/>
                </a:solidFill>
                <a:effectLst/>
                <a:latin typeface="+mn-lt"/>
                <a:ea typeface="+mn-ea"/>
                <a:cs typeface="+mn-cs"/>
              </a:rPr>
              <a:t>Haratte</a:t>
            </a:r>
            <a:r>
              <a:rPr kumimoji="1" lang="ja-JP" altLang="ja-JP" sz="1200" kern="1200" dirty="0">
                <a:solidFill>
                  <a:schemeClr val="tx1"/>
                </a:solidFill>
                <a:effectLst/>
                <a:latin typeface="+mn-lt"/>
                <a:ea typeface="+mn-ea"/>
                <a:cs typeface="+mn-cs"/>
              </a:rPr>
              <a:t>で作成した請求書をご使用くださいますようお願いします。</a:t>
            </a:r>
          </a:p>
        </p:txBody>
      </p:sp>
      <p:sp>
        <p:nvSpPr>
          <p:cNvPr id="4" name="スライド番号プレースホルダー 3"/>
          <p:cNvSpPr>
            <a:spLocks noGrp="1"/>
          </p:cNvSpPr>
          <p:nvPr>
            <p:ph type="sldNum" sz="quarter" idx="5"/>
          </p:nvPr>
        </p:nvSpPr>
        <p:spPr/>
        <p:txBody>
          <a:bodyPr/>
          <a:lstStyle/>
          <a:p>
            <a:fld id="{9CEEC47E-089F-4744-BDF4-9C6B654672DA}" type="slidenum">
              <a:rPr kumimoji="1" lang="ja-JP" altLang="en-US" smtClean="0"/>
              <a:t>21</a:t>
            </a:fld>
            <a:endParaRPr kumimoji="1" lang="ja-JP" altLang="en-US"/>
          </a:p>
        </p:txBody>
      </p:sp>
    </p:spTree>
    <p:extLst>
      <p:ext uri="{BB962C8B-B14F-4D97-AF65-F5344CB8AC3E}">
        <p14:creationId xmlns:p14="http://schemas.microsoft.com/office/powerpoint/2010/main" val="929991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一例として、日進市物品等購入契約約款の一部を掲載しました。</a:t>
            </a:r>
          </a:p>
          <a:p>
            <a:r>
              <a:rPr kumimoji="1" lang="ja-JP" altLang="ja-JP" sz="1200" kern="1200" dirty="0">
                <a:solidFill>
                  <a:schemeClr val="tx1"/>
                </a:solidFill>
                <a:effectLst/>
                <a:latin typeface="+mn-lt"/>
                <a:ea typeface="+mn-ea"/>
                <a:cs typeface="+mn-cs"/>
              </a:rPr>
              <a:t>「やむを得ず」とは、前金払請求書等、市が他の要綱で請求書の様式を定めている場合や、請求書の様式が、実績報告を兼ねている等の場合を指します。</a:t>
            </a:r>
          </a:p>
          <a:p>
            <a:r>
              <a:rPr kumimoji="1" lang="ja-JP" altLang="ja-JP" sz="1200" kern="1200" dirty="0">
                <a:solidFill>
                  <a:schemeClr val="tx1"/>
                </a:solidFill>
                <a:effectLst/>
                <a:latin typeface="+mn-lt"/>
                <a:ea typeface="+mn-ea"/>
                <a:cs typeface="+mn-cs"/>
              </a:rPr>
              <a:t>日進市全体で、電子請求書を推進していますので、原則、請求書システムをご使用ください。</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発注者の承諾なく他の請求書を送付した場合は、契約不適合として、請求書を返却させていただきますので、ご注意ください。</a:t>
            </a:r>
          </a:p>
        </p:txBody>
      </p:sp>
      <p:sp>
        <p:nvSpPr>
          <p:cNvPr id="4" name="スライド番号プレースホルダー 3"/>
          <p:cNvSpPr>
            <a:spLocks noGrp="1"/>
          </p:cNvSpPr>
          <p:nvPr>
            <p:ph type="sldNum" sz="quarter" idx="5"/>
          </p:nvPr>
        </p:nvSpPr>
        <p:spPr/>
        <p:txBody>
          <a:bodyPr/>
          <a:lstStyle/>
          <a:p>
            <a:fld id="{9CEEC47E-089F-4744-BDF4-9C6B654672DA}" type="slidenum">
              <a:rPr kumimoji="1" lang="ja-JP" altLang="en-US" smtClean="0"/>
              <a:t>22</a:t>
            </a:fld>
            <a:endParaRPr kumimoji="1" lang="ja-JP" altLang="en-US"/>
          </a:p>
        </p:txBody>
      </p:sp>
    </p:spTree>
    <p:extLst>
      <p:ext uri="{BB962C8B-B14F-4D97-AF65-F5344CB8AC3E}">
        <p14:creationId xmlns:p14="http://schemas.microsoft.com/office/powerpoint/2010/main" val="3765846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最後にお問い合わせ先について、ご説明します。</a:t>
            </a:r>
          </a:p>
          <a:p>
            <a:r>
              <a:rPr kumimoji="1" lang="en-US" altLang="ja-JP" sz="1200" kern="1200" dirty="0" err="1">
                <a:solidFill>
                  <a:schemeClr val="tx1"/>
                </a:solidFill>
                <a:effectLst/>
                <a:latin typeface="+mn-lt"/>
                <a:ea typeface="+mn-ea"/>
                <a:cs typeface="+mn-cs"/>
              </a:rPr>
              <a:t>Haratte</a:t>
            </a:r>
            <a:r>
              <a:rPr kumimoji="1" lang="ja-JP" altLang="ja-JP" sz="1200" kern="1200" dirty="0">
                <a:solidFill>
                  <a:schemeClr val="tx1"/>
                </a:solidFill>
                <a:effectLst/>
                <a:latin typeface="+mn-lt"/>
                <a:ea typeface="+mn-ea"/>
                <a:cs typeface="+mn-cs"/>
              </a:rPr>
              <a:t>の操作方法については、</a:t>
            </a:r>
            <a:r>
              <a:rPr kumimoji="1" lang="en-US" altLang="ja-JP" sz="1200" kern="1200" dirty="0" err="1">
                <a:solidFill>
                  <a:schemeClr val="tx1"/>
                </a:solidFill>
                <a:effectLst/>
                <a:latin typeface="+mn-lt"/>
                <a:ea typeface="+mn-ea"/>
                <a:cs typeface="+mn-cs"/>
              </a:rPr>
              <a:t>Haratte</a:t>
            </a:r>
            <a:r>
              <a:rPr kumimoji="1" lang="ja-JP" altLang="ja-JP" sz="1200" kern="1200" dirty="0">
                <a:solidFill>
                  <a:schemeClr val="tx1"/>
                </a:solidFill>
                <a:effectLst/>
                <a:latin typeface="+mn-lt"/>
                <a:ea typeface="+mn-ea"/>
                <a:cs typeface="+mn-cs"/>
              </a:rPr>
              <a:t>運用元のアンビライズ様のヘルプデスクに、お問い合わせをお願いします。電話によるお問い合わせは、０１１－５５８－２２４０で、令和６年８月３１日までご利用いただけます。</a:t>
            </a:r>
          </a:p>
          <a:p>
            <a:r>
              <a:rPr kumimoji="1" lang="ja-JP" altLang="ja-JP" sz="1200" kern="1200" dirty="0">
                <a:solidFill>
                  <a:schemeClr val="tx1"/>
                </a:solidFill>
                <a:effectLst/>
                <a:latin typeface="+mn-lt"/>
                <a:ea typeface="+mn-ea"/>
                <a:cs typeface="+mn-cs"/>
              </a:rPr>
              <a:t>　９月以降は、</a:t>
            </a:r>
            <a:r>
              <a:rPr kumimoji="1" lang="en-US" altLang="ja-JP" sz="1200" kern="1200" dirty="0" err="1">
                <a:solidFill>
                  <a:schemeClr val="tx1"/>
                </a:solidFill>
                <a:effectLst/>
                <a:latin typeface="+mn-lt"/>
                <a:ea typeface="+mn-ea"/>
                <a:cs typeface="+mn-cs"/>
              </a:rPr>
              <a:t>Haratte</a:t>
            </a:r>
            <a:r>
              <a:rPr kumimoji="1" lang="ja-JP" altLang="ja-JP" sz="1200" kern="1200" dirty="0">
                <a:solidFill>
                  <a:schemeClr val="tx1"/>
                </a:solidFill>
                <a:effectLst/>
                <a:latin typeface="+mn-lt"/>
                <a:ea typeface="+mn-ea"/>
                <a:cs typeface="+mn-cs"/>
              </a:rPr>
              <a:t>サイトよりお問い合わせください。ホーム画面の右下に、</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クリック</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サポートボタンがありますので、クリックしてください。</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クリック</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クリックすると、</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クリック</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お問い合わせボタンが表示され、お問い合わせページが掲載されます。</a:t>
            </a:r>
          </a:p>
        </p:txBody>
      </p:sp>
      <p:sp>
        <p:nvSpPr>
          <p:cNvPr id="4" name="スライド番号プレースホルダー 3"/>
          <p:cNvSpPr>
            <a:spLocks noGrp="1"/>
          </p:cNvSpPr>
          <p:nvPr>
            <p:ph type="sldNum" sz="quarter" idx="5"/>
          </p:nvPr>
        </p:nvSpPr>
        <p:spPr/>
        <p:txBody>
          <a:bodyPr/>
          <a:lstStyle/>
          <a:p>
            <a:fld id="{9CEEC47E-089F-4744-BDF4-9C6B654672DA}" type="slidenum">
              <a:rPr kumimoji="1" lang="ja-JP" altLang="en-US" smtClean="0"/>
              <a:t>23</a:t>
            </a:fld>
            <a:endParaRPr kumimoji="1" lang="ja-JP" altLang="en-US"/>
          </a:p>
        </p:txBody>
      </p:sp>
    </p:spTree>
    <p:extLst>
      <p:ext uri="{BB962C8B-B14F-4D97-AF65-F5344CB8AC3E}">
        <p14:creationId xmlns:p14="http://schemas.microsoft.com/office/powerpoint/2010/main" val="1553639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err="1">
                <a:solidFill>
                  <a:schemeClr val="tx1"/>
                </a:solidFill>
                <a:effectLst/>
                <a:latin typeface="+mn-lt"/>
                <a:ea typeface="+mn-ea"/>
                <a:cs typeface="+mn-cs"/>
              </a:rPr>
              <a:t>Haratte</a:t>
            </a:r>
            <a:r>
              <a:rPr kumimoji="1" lang="ja-JP" altLang="ja-JP" sz="1200" kern="1200" dirty="0">
                <a:solidFill>
                  <a:schemeClr val="tx1"/>
                </a:solidFill>
                <a:effectLst/>
                <a:latin typeface="+mn-lt"/>
                <a:ea typeface="+mn-ea"/>
                <a:cs typeface="+mn-cs"/>
              </a:rPr>
              <a:t>の運用については、日進市会計課にお問い合わせください。</a:t>
            </a:r>
          </a:p>
          <a:p>
            <a:r>
              <a:rPr kumimoji="1" lang="ja-JP" altLang="ja-JP" sz="1200" kern="1200" dirty="0">
                <a:solidFill>
                  <a:schemeClr val="tx1"/>
                </a:solidFill>
                <a:effectLst/>
                <a:latin typeface="+mn-lt"/>
                <a:ea typeface="+mn-ea"/>
                <a:cs typeface="+mn-cs"/>
              </a:rPr>
              <a:t>電話によるお問い合わせは、０５６１－７３－１１９４で、会計課直通番号です。</a:t>
            </a:r>
          </a:p>
          <a:p>
            <a:r>
              <a:rPr kumimoji="1" lang="ja-JP" altLang="ja-JP" sz="1200" kern="1200" dirty="0">
                <a:solidFill>
                  <a:schemeClr val="tx1"/>
                </a:solidFill>
                <a:effectLst/>
                <a:latin typeface="+mn-lt"/>
                <a:ea typeface="+mn-ea"/>
                <a:cs typeface="+mn-cs"/>
              </a:rPr>
              <a:t>メールによる問い合わせや、あいち電子申請・届出システムによる問い合わせは、資料のとおりのアドレスまでお願いします。</a:t>
            </a:r>
          </a:p>
          <a:p>
            <a:r>
              <a:rPr kumimoji="1" lang="ja-JP" altLang="ja-JP" sz="1200" kern="1200" dirty="0">
                <a:solidFill>
                  <a:schemeClr val="tx1"/>
                </a:solidFill>
                <a:effectLst/>
                <a:latin typeface="+mn-lt"/>
                <a:ea typeface="+mn-ea"/>
                <a:cs typeface="+mn-cs"/>
              </a:rPr>
              <a:t>日進市へのお問い合わせの回答は、すべて日進市のホームページ「電子請求書システムをご利用ください」のページに掲載します。</a:t>
            </a:r>
          </a:p>
          <a:p>
            <a:r>
              <a:rPr kumimoji="1" lang="ja-JP" altLang="ja-JP" sz="1200" kern="1200" dirty="0">
                <a:solidFill>
                  <a:schemeClr val="tx1"/>
                </a:solidFill>
                <a:effectLst/>
                <a:latin typeface="+mn-lt"/>
                <a:ea typeface="+mn-ea"/>
                <a:cs typeface="+mn-cs"/>
              </a:rPr>
              <a:t>お問い合わせいただいた事業者様は、お手数をおかけしますが、随時ホームページをご確認くださいますようお願いします。</a:t>
            </a:r>
          </a:p>
          <a:p>
            <a:br>
              <a:rPr kumimoji="1" lang="en-US" altLang="ja-JP" sz="1200" kern="1200" dirty="0">
                <a:solidFill>
                  <a:schemeClr val="tx1"/>
                </a:solidFill>
                <a:effectLst/>
                <a:latin typeface="+mn-lt"/>
                <a:ea typeface="+mn-ea"/>
                <a:cs typeface="+mn-cs"/>
              </a:rPr>
            </a:br>
            <a:r>
              <a:rPr kumimoji="1" lang="ja-JP" altLang="ja-JP" sz="1200" kern="1200" dirty="0">
                <a:solidFill>
                  <a:schemeClr val="tx1"/>
                </a:solidFill>
                <a:effectLst/>
                <a:latin typeface="+mn-lt"/>
                <a:ea typeface="+mn-ea"/>
                <a:cs typeface="+mn-cs"/>
              </a:rPr>
              <a:t>以上で、電子請求書システム「</a:t>
            </a:r>
            <a:r>
              <a:rPr kumimoji="1" lang="en-US" altLang="ja-JP" sz="1200" kern="1200" dirty="0" err="1">
                <a:solidFill>
                  <a:schemeClr val="tx1"/>
                </a:solidFill>
                <a:effectLst/>
                <a:latin typeface="+mn-lt"/>
                <a:ea typeface="+mn-ea"/>
                <a:cs typeface="+mn-cs"/>
              </a:rPr>
              <a:t>Haratte</a:t>
            </a:r>
            <a:r>
              <a:rPr kumimoji="1" lang="ja-JP" altLang="ja-JP" sz="1200" kern="1200" dirty="0">
                <a:solidFill>
                  <a:schemeClr val="tx1"/>
                </a:solidFill>
                <a:effectLst/>
                <a:latin typeface="+mn-lt"/>
                <a:ea typeface="+mn-ea"/>
                <a:cs typeface="+mn-cs"/>
              </a:rPr>
              <a:t>」日進市の運用について、ご説明を終わります。</a:t>
            </a:r>
          </a:p>
          <a:p>
            <a:r>
              <a:rPr kumimoji="1" lang="ja-JP" altLang="ja-JP" sz="1200" kern="1200" dirty="0">
                <a:solidFill>
                  <a:schemeClr val="tx1"/>
                </a:solidFill>
                <a:effectLst/>
                <a:latin typeface="+mn-lt"/>
                <a:ea typeface="+mn-ea"/>
                <a:cs typeface="+mn-cs"/>
              </a:rPr>
              <a:t>ご視聴いただき、ありがとうございました。</a:t>
            </a:r>
          </a:p>
          <a:p>
            <a:r>
              <a:rPr kumimoji="1" lang="ja-JP" altLang="ja-JP" sz="1200" kern="1200">
                <a:solidFill>
                  <a:schemeClr val="tx1"/>
                </a:solidFill>
                <a:effectLst/>
                <a:latin typeface="+mn-lt"/>
                <a:ea typeface="+mn-ea"/>
                <a:cs typeface="+mn-cs"/>
              </a:rPr>
              <a:t>今後とも</a:t>
            </a:r>
            <a:r>
              <a:rPr kumimoji="1" lang="ja-JP" altLang="en-US" sz="1200" kern="1200">
                <a:solidFill>
                  <a:schemeClr val="tx1"/>
                </a:solidFill>
                <a:effectLst/>
                <a:latin typeface="+mn-lt"/>
                <a:ea typeface="+mn-ea"/>
                <a:cs typeface="+mn-cs"/>
              </a:rPr>
              <a:t>市政へのご理解・ご協力のほど、</a:t>
            </a:r>
            <a:r>
              <a:rPr kumimoji="1" lang="ja-JP" altLang="ja-JP" sz="1200" kern="1200">
                <a:solidFill>
                  <a:schemeClr val="tx1"/>
                </a:solidFill>
                <a:effectLst/>
                <a:latin typeface="+mn-lt"/>
                <a:ea typeface="+mn-ea"/>
                <a:cs typeface="+mn-cs"/>
              </a:rPr>
              <a:t>よろしくお願いいたします。</a:t>
            </a:r>
          </a:p>
        </p:txBody>
      </p:sp>
      <p:sp>
        <p:nvSpPr>
          <p:cNvPr id="4" name="スライド番号プレースホルダー 3"/>
          <p:cNvSpPr>
            <a:spLocks noGrp="1"/>
          </p:cNvSpPr>
          <p:nvPr>
            <p:ph type="sldNum" sz="quarter" idx="5"/>
          </p:nvPr>
        </p:nvSpPr>
        <p:spPr/>
        <p:txBody>
          <a:bodyPr/>
          <a:lstStyle/>
          <a:p>
            <a:fld id="{9CEEC47E-089F-4744-BDF4-9C6B654672DA}" type="slidenum">
              <a:rPr kumimoji="1" lang="ja-JP" altLang="en-US" smtClean="0"/>
              <a:t>24</a:t>
            </a:fld>
            <a:endParaRPr kumimoji="1" lang="ja-JP" altLang="en-US"/>
          </a:p>
        </p:txBody>
      </p:sp>
    </p:spTree>
    <p:extLst>
      <p:ext uri="{BB962C8B-B14F-4D97-AF65-F5344CB8AC3E}">
        <p14:creationId xmlns:p14="http://schemas.microsoft.com/office/powerpoint/2010/main" val="979015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利用申請後１週間以内に、日進市会計課より、</a:t>
            </a:r>
            <a:r>
              <a:rPr kumimoji="1" lang="en-US" altLang="ja-JP" sz="1200" kern="1200" dirty="0" err="1">
                <a:solidFill>
                  <a:schemeClr val="tx1"/>
                </a:solidFill>
                <a:effectLst/>
                <a:latin typeface="+mn-lt"/>
                <a:ea typeface="+mn-ea"/>
                <a:cs typeface="+mn-cs"/>
              </a:rPr>
              <a:t>Haratte</a:t>
            </a:r>
            <a:r>
              <a:rPr kumimoji="1" lang="ja-JP" altLang="ja-JP" sz="1200" kern="1200" dirty="0">
                <a:solidFill>
                  <a:schemeClr val="tx1"/>
                </a:solidFill>
                <a:effectLst/>
                <a:latin typeface="+mn-lt"/>
                <a:ea typeface="+mn-ea"/>
                <a:cs typeface="+mn-cs"/>
              </a:rPr>
              <a:t>の利用に必要な</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クリック</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「債権者番号」</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クリック</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と、</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クリック</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振込先口座情報</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クリック</a:t>
            </a:r>
            <a:r>
              <a:rPr kumimoji="1" lang="en-US" altLang="ja-JP" sz="1200" kern="1200" dirty="0">
                <a:solidFill>
                  <a:schemeClr val="tx1"/>
                </a:solidFill>
                <a:effectLst/>
                <a:latin typeface="+mn-lt"/>
                <a:ea typeface="+mn-ea"/>
                <a:cs typeface="+mn-cs"/>
              </a:rPr>
              <a:t>】</a:t>
            </a:r>
            <a:r>
              <a:rPr kumimoji="1" lang="ja-JP" altLang="ja-JP" sz="1200" kern="1200" dirty="0" err="1">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本市が振込日に作成する「振込通知書」を確認するときに必要となる</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クリック</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パスワードを記載した、利用連絡票を電子メールにて送付します。</a:t>
            </a:r>
          </a:p>
        </p:txBody>
      </p:sp>
      <p:sp>
        <p:nvSpPr>
          <p:cNvPr id="4" name="スライド番号プレースホルダー 3"/>
          <p:cNvSpPr>
            <a:spLocks noGrp="1"/>
          </p:cNvSpPr>
          <p:nvPr>
            <p:ph type="sldNum" sz="quarter" idx="5"/>
          </p:nvPr>
        </p:nvSpPr>
        <p:spPr/>
        <p:txBody>
          <a:bodyPr/>
          <a:lstStyle/>
          <a:p>
            <a:fld id="{9CEEC47E-089F-4744-BDF4-9C6B654672DA}" type="slidenum">
              <a:rPr kumimoji="1" lang="ja-JP" altLang="en-US" smtClean="0"/>
              <a:t>2</a:t>
            </a:fld>
            <a:endParaRPr kumimoji="1" lang="ja-JP" altLang="en-US"/>
          </a:p>
        </p:txBody>
      </p:sp>
    </p:spTree>
    <p:extLst>
      <p:ext uri="{BB962C8B-B14F-4D97-AF65-F5344CB8AC3E}">
        <p14:creationId xmlns:p14="http://schemas.microsoft.com/office/powerpoint/2010/main" val="2737286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利用を取り消す場合は、「電子請求書システム取消申請書」をご提出ください。</a:t>
            </a:r>
          </a:p>
          <a:p>
            <a:r>
              <a:rPr kumimoji="1" lang="ja-JP" altLang="ja-JP" sz="1200" kern="1200" dirty="0">
                <a:solidFill>
                  <a:schemeClr val="tx1"/>
                </a:solidFill>
                <a:effectLst/>
                <a:latin typeface="+mn-lt"/>
                <a:ea typeface="+mn-ea"/>
                <a:cs typeface="+mn-cs"/>
              </a:rPr>
              <a:t>提出方法は、</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クリック</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あいち電子申請・届出システムの入力フォームからの提出</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クリック</a:t>
            </a:r>
            <a:r>
              <a:rPr kumimoji="1" lang="en-US" altLang="ja-JP" sz="1200" kern="1200" dirty="0">
                <a:solidFill>
                  <a:schemeClr val="tx1"/>
                </a:solidFill>
                <a:effectLst/>
                <a:latin typeface="+mn-lt"/>
                <a:ea typeface="+mn-ea"/>
                <a:cs typeface="+mn-cs"/>
              </a:rPr>
              <a:t>】</a:t>
            </a:r>
            <a:r>
              <a:rPr kumimoji="1" lang="ja-JP" altLang="ja-JP" sz="1200" kern="1200" dirty="0" err="1">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または</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クリック</a:t>
            </a:r>
            <a:r>
              <a:rPr kumimoji="1" lang="en-US" altLang="ja-JP" sz="1200" kern="1200" dirty="0">
                <a:solidFill>
                  <a:schemeClr val="tx1"/>
                </a:solidFill>
                <a:effectLst/>
                <a:latin typeface="+mn-lt"/>
                <a:ea typeface="+mn-ea"/>
                <a:cs typeface="+mn-cs"/>
              </a:rPr>
              <a:t>】</a:t>
            </a:r>
            <a:r>
              <a:rPr kumimoji="1" lang="ja-JP" altLang="ja-JP" sz="1200" kern="1200" dirty="0" err="1">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郵送・</a:t>
            </a:r>
            <a:r>
              <a:rPr kumimoji="1" lang="en-US" altLang="ja-JP" sz="1200" kern="1200" dirty="0">
                <a:solidFill>
                  <a:schemeClr val="tx1"/>
                </a:solidFill>
                <a:effectLst/>
                <a:latin typeface="+mn-lt"/>
                <a:ea typeface="+mn-ea"/>
                <a:cs typeface="+mn-cs"/>
              </a:rPr>
              <a:t>FAX</a:t>
            </a:r>
            <a:r>
              <a:rPr kumimoji="1" lang="ja-JP" altLang="ja-JP" sz="1200" kern="1200" dirty="0">
                <a:solidFill>
                  <a:schemeClr val="tx1"/>
                </a:solidFill>
                <a:effectLst/>
                <a:latin typeface="+mn-lt"/>
                <a:ea typeface="+mn-ea"/>
                <a:cs typeface="+mn-cs"/>
              </a:rPr>
              <a:t>・電子メールによる提出にてお願いします。</a:t>
            </a:r>
          </a:p>
        </p:txBody>
      </p:sp>
      <p:sp>
        <p:nvSpPr>
          <p:cNvPr id="4" name="スライド番号プレースホルダー 3"/>
          <p:cNvSpPr>
            <a:spLocks noGrp="1"/>
          </p:cNvSpPr>
          <p:nvPr>
            <p:ph type="sldNum" sz="quarter" idx="5"/>
          </p:nvPr>
        </p:nvSpPr>
        <p:spPr/>
        <p:txBody>
          <a:bodyPr/>
          <a:lstStyle/>
          <a:p>
            <a:fld id="{9CEEC47E-089F-4744-BDF4-9C6B654672DA}" type="slidenum">
              <a:rPr kumimoji="1" lang="ja-JP" altLang="en-US" smtClean="0"/>
              <a:t>3</a:t>
            </a:fld>
            <a:endParaRPr kumimoji="1" lang="ja-JP" altLang="en-US"/>
          </a:p>
        </p:txBody>
      </p:sp>
    </p:spTree>
    <p:extLst>
      <p:ext uri="{BB962C8B-B14F-4D97-AF65-F5344CB8AC3E}">
        <p14:creationId xmlns:p14="http://schemas.microsoft.com/office/powerpoint/2010/main" val="4120770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続きまして、請求書の件名について、ご説明します。</a:t>
            </a:r>
          </a:p>
          <a:p>
            <a:r>
              <a:rPr kumimoji="1" lang="ja-JP" altLang="ja-JP" sz="1200" kern="1200" dirty="0">
                <a:solidFill>
                  <a:schemeClr val="tx1"/>
                </a:solidFill>
                <a:effectLst/>
                <a:latin typeface="+mn-lt"/>
                <a:ea typeface="+mn-ea"/>
                <a:cs typeface="+mn-cs"/>
              </a:rPr>
              <a:t>件名は、品名や業務名をご入力ください。</a:t>
            </a:r>
          </a:p>
          <a:p>
            <a:r>
              <a:rPr kumimoji="1" lang="ja-JP" altLang="ja-JP" sz="1200" kern="1200" dirty="0">
                <a:solidFill>
                  <a:schemeClr val="tx1"/>
                </a:solidFill>
                <a:effectLst/>
                <a:latin typeface="+mn-lt"/>
                <a:ea typeface="+mn-ea"/>
                <a:cs typeface="+mn-cs"/>
              </a:rPr>
              <a:t>品名が複数となる場合は、</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クリック</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〇〇始め△△点という形で、品名のうち１つを〇〇の部分に入力し、その他の品数に応じて△△の部分に数字を入力してください。</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クリック</a:t>
            </a:r>
            <a:r>
              <a:rPr kumimoji="1" lang="en-US" altLang="ja-JP" sz="1200"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また、明細については、</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クリック</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品目ごとに入力してください。</a:t>
            </a:r>
          </a:p>
        </p:txBody>
      </p:sp>
      <p:sp>
        <p:nvSpPr>
          <p:cNvPr id="4" name="スライド番号プレースホルダー 3"/>
          <p:cNvSpPr>
            <a:spLocks noGrp="1"/>
          </p:cNvSpPr>
          <p:nvPr>
            <p:ph type="sldNum" sz="quarter" idx="5"/>
          </p:nvPr>
        </p:nvSpPr>
        <p:spPr/>
        <p:txBody>
          <a:bodyPr/>
          <a:lstStyle/>
          <a:p>
            <a:fld id="{9CEEC47E-089F-4744-BDF4-9C6B654672DA}" type="slidenum">
              <a:rPr kumimoji="1" lang="ja-JP" altLang="en-US" smtClean="0"/>
              <a:t>4</a:t>
            </a:fld>
            <a:endParaRPr kumimoji="1" lang="ja-JP" altLang="en-US"/>
          </a:p>
        </p:txBody>
      </p:sp>
    </p:spTree>
    <p:extLst>
      <p:ext uri="{BB962C8B-B14F-4D97-AF65-F5344CB8AC3E}">
        <p14:creationId xmlns:p14="http://schemas.microsoft.com/office/powerpoint/2010/main" val="413559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契約書や請書を締結している場合は、</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クリック</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契約書等に記載されている件名を、請求書の件名に入力してください。</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クリック</a:t>
            </a:r>
            <a:r>
              <a:rPr kumimoji="1" lang="en-US" altLang="ja-JP" sz="1200"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また、毎月支払いとなるものにつきましては、</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クリック</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件名の一番後ろに△月分と入力してください。</a:t>
            </a:r>
          </a:p>
        </p:txBody>
      </p:sp>
      <p:sp>
        <p:nvSpPr>
          <p:cNvPr id="4" name="スライド番号プレースホルダー 3"/>
          <p:cNvSpPr>
            <a:spLocks noGrp="1"/>
          </p:cNvSpPr>
          <p:nvPr>
            <p:ph type="sldNum" sz="quarter" idx="5"/>
          </p:nvPr>
        </p:nvSpPr>
        <p:spPr/>
        <p:txBody>
          <a:bodyPr/>
          <a:lstStyle/>
          <a:p>
            <a:fld id="{9CEEC47E-089F-4744-BDF4-9C6B654672DA}" type="slidenum">
              <a:rPr kumimoji="1" lang="ja-JP" altLang="en-US" smtClean="0"/>
              <a:t>5</a:t>
            </a:fld>
            <a:endParaRPr kumimoji="1" lang="ja-JP" altLang="en-US"/>
          </a:p>
        </p:txBody>
      </p:sp>
    </p:spTree>
    <p:extLst>
      <p:ext uri="{BB962C8B-B14F-4D97-AF65-F5344CB8AC3E}">
        <p14:creationId xmlns:p14="http://schemas.microsoft.com/office/powerpoint/2010/main" val="2539315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件名は、</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クリック</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本市が作成する口座振込通知書に記載されます。</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クリック</a:t>
            </a:r>
            <a:r>
              <a:rPr kumimoji="1" lang="en-US" altLang="ja-JP" sz="1200"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クリック</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請求書作成時に請求書発行</a:t>
            </a:r>
            <a:r>
              <a:rPr kumimoji="1" lang="en-US" altLang="ja-JP" sz="1200" kern="1200" dirty="0">
                <a:solidFill>
                  <a:schemeClr val="tx1"/>
                </a:solidFill>
                <a:effectLst/>
                <a:latin typeface="+mn-lt"/>
                <a:ea typeface="+mn-ea"/>
                <a:cs typeface="+mn-cs"/>
              </a:rPr>
              <a:t>No</a:t>
            </a:r>
            <a:r>
              <a:rPr kumimoji="1" lang="ja-JP" altLang="ja-JP" sz="1200" kern="1200" dirty="0">
                <a:solidFill>
                  <a:schemeClr val="tx1"/>
                </a:solidFill>
                <a:effectLst/>
                <a:latin typeface="+mn-lt"/>
                <a:ea typeface="+mn-ea"/>
                <a:cs typeface="+mn-cs"/>
              </a:rPr>
              <a:t>欄を入力すると、口座振込通知書に記載されますので、必要な場合は、事業者様が判別しやすい任意の請求書</a:t>
            </a:r>
            <a:r>
              <a:rPr kumimoji="1" lang="en-US" altLang="ja-JP" sz="1200" kern="1200" dirty="0">
                <a:solidFill>
                  <a:schemeClr val="tx1"/>
                </a:solidFill>
                <a:effectLst/>
                <a:latin typeface="+mn-lt"/>
                <a:ea typeface="+mn-ea"/>
                <a:cs typeface="+mn-cs"/>
              </a:rPr>
              <a:t>No</a:t>
            </a:r>
            <a:r>
              <a:rPr kumimoji="1" lang="ja-JP" altLang="ja-JP" sz="1200" kern="1200" dirty="0">
                <a:solidFill>
                  <a:schemeClr val="tx1"/>
                </a:solidFill>
                <a:effectLst/>
                <a:latin typeface="+mn-lt"/>
                <a:ea typeface="+mn-ea"/>
                <a:cs typeface="+mn-cs"/>
              </a:rPr>
              <a:t>をご入力ください。</a:t>
            </a:r>
          </a:p>
          <a:p>
            <a:r>
              <a:rPr kumimoji="1" lang="ja-JP" altLang="ja-JP" sz="1200" kern="1200" dirty="0">
                <a:solidFill>
                  <a:schemeClr val="tx1"/>
                </a:solidFill>
                <a:effectLst/>
                <a:latin typeface="+mn-lt"/>
                <a:ea typeface="+mn-ea"/>
                <a:cs typeface="+mn-cs"/>
              </a:rPr>
              <a:t>請求書</a:t>
            </a:r>
            <a:r>
              <a:rPr kumimoji="1" lang="en-US" altLang="ja-JP" sz="1200" kern="1200" dirty="0">
                <a:solidFill>
                  <a:schemeClr val="tx1"/>
                </a:solidFill>
                <a:effectLst/>
                <a:latin typeface="+mn-lt"/>
                <a:ea typeface="+mn-ea"/>
                <a:cs typeface="+mn-cs"/>
              </a:rPr>
              <a:t>No</a:t>
            </a:r>
            <a:r>
              <a:rPr kumimoji="1" lang="ja-JP" altLang="ja-JP" sz="1200" kern="1200" dirty="0">
                <a:solidFill>
                  <a:schemeClr val="tx1"/>
                </a:solidFill>
                <a:effectLst/>
                <a:latin typeface="+mn-lt"/>
                <a:ea typeface="+mn-ea"/>
                <a:cs typeface="+mn-cs"/>
              </a:rPr>
              <a:t>は任意となりますので、必要がない事業者様は、入力は不要です。</a:t>
            </a:r>
          </a:p>
        </p:txBody>
      </p:sp>
      <p:sp>
        <p:nvSpPr>
          <p:cNvPr id="4" name="スライド番号プレースホルダー 3"/>
          <p:cNvSpPr>
            <a:spLocks noGrp="1"/>
          </p:cNvSpPr>
          <p:nvPr>
            <p:ph type="sldNum" sz="quarter" idx="5"/>
          </p:nvPr>
        </p:nvSpPr>
        <p:spPr/>
        <p:txBody>
          <a:bodyPr/>
          <a:lstStyle/>
          <a:p>
            <a:fld id="{9CEEC47E-089F-4744-BDF4-9C6B654672DA}" type="slidenum">
              <a:rPr kumimoji="1" lang="ja-JP" altLang="en-US" smtClean="0"/>
              <a:t>6</a:t>
            </a:fld>
            <a:endParaRPr kumimoji="1" lang="ja-JP" altLang="en-US"/>
          </a:p>
        </p:txBody>
      </p:sp>
    </p:spTree>
    <p:extLst>
      <p:ext uri="{BB962C8B-B14F-4D97-AF65-F5344CB8AC3E}">
        <p14:creationId xmlns:p14="http://schemas.microsoft.com/office/powerpoint/2010/main" val="4247705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err="1">
                <a:solidFill>
                  <a:schemeClr val="tx1"/>
                </a:solidFill>
                <a:effectLst/>
                <a:latin typeface="+mn-lt"/>
                <a:ea typeface="+mn-ea"/>
                <a:cs typeface="+mn-cs"/>
              </a:rPr>
              <a:t>Haratte</a:t>
            </a:r>
            <a:r>
              <a:rPr kumimoji="1" lang="ja-JP" altLang="ja-JP" sz="1200" kern="1200" dirty="0">
                <a:solidFill>
                  <a:schemeClr val="tx1"/>
                </a:solidFill>
                <a:effectLst/>
                <a:latin typeface="+mn-lt"/>
                <a:ea typeface="+mn-ea"/>
                <a:cs typeface="+mn-cs"/>
              </a:rPr>
              <a:t>のシステムでは、発行後のデータ管理は、</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クリック</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分類（請求書</a:t>
            </a:r>
            <a:r>
              <a:rPr kumimoji="1" lang="en-US" altLang="ja-JP" sz="1200" kern="1200" dirty="0">
                <a:solidFill>
                  <a:schemeClr val="tx1"/>
                </a:solidFill>
                <a:effectLst/>
                <a:latin typeface="+mn-lt"/>
                <a:ea typeface="+mn-ea"/>
                <a:cs typeface="+mn-cs"/>
              </a:rPr>
              <a:t>or</a:t>
            </a:r>
            <a:r>
              <a:rPr kumimoji="1" lang="ja-JP" altLang="ja-JP" sz="1200" kern="1200" dirty="0">
                <a:solidFill>
                  <a:schemeClr val="tx1"/>
                </a:solidFill>
                <a:effectLst/>
                <a:latin typeface="+mn-lt"/>
                <a:ea typeface="+mn-ea"/>
                <a:cs typeface="+mn-cs"/>
              </a:rPr>
              <a:t>納品書）・宛先（日進市等）・件名・金額・発行日・作成日時の項目で、ソートをかけて管理することができます。</a:t>
            </a:r>
          </a:p>
        </p:txBody>
      </p:sp>
      <p:sp>
        <p:nvSpPr>
          <p:cNvPr id="4" name="スライド番号プレースホルダー 3"/>
          <p:cNvSpPr>
            <a:spLocks noGrp="1"/>
          </p:cNvSpPr>
          <p:nvPr>
            <p:ph type="sldNum" sz="quarter" idx="5"/>
          </p:nvPr>
        </p:nvSpPr>
        <p:spPr/>
        <p:txBody>
          <a:bodyPr/>
          <a:lstStyle/>
          <a:p>
            <a:fld id="{9CEEC47E-089F-4744-BDF4-9C6B654672DA}" type="slidenum">
              <a:rPr kumimoji="1" lang="ja-JP" altLang="en-US" smtClean="0"/>
              <a:t>7</a:t>
            </a:fld>
            <a:endParaRPr kumimoji="1" lang="ja-JP" altLang="en-US"/>
          </a:p>
        </p:txBody>
      </p:sp>
    </p:spTree>
    <p:extLst>
      <p:ext uri="{BB962C8B-B14F-4D97-AF65-F5344CB8AC3E}">
        <p14:creationId xmlns:p14="http://schemas.microsoft.com/office/powerpoint/2010/main" val="202341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err="1">
                <a:solidFill>
                  <a:schemeClr val="tx1"/>
                </a:solidFill>
                <a:effectLst/>
                <a:latin typeface="+mn-lt"/>
                <a:ea typeface="+mn-ea"/>
                <a:cs typeface="+mn-cs"/>
              </a:rPr>
              <a:t>Haratte</a:t>
            </a:r>
            <a:r>
              <a:rPr kumimoji="1" lang="ja-JP" altLang="ja-JP" sz="1200" kern="1200" dirty="0">
                <a:solidFill>
                  <a:schemeClr val="tx1"/>
                </a:solidFill>
                <a:effectLst/>
                <a:latin typeface="+mn-lt"/>
                <a:ea typeface="+mn-ea"/>
                <a:cs typeface="+mn-cs"/>
              </a:rPr>
              <a:t>の請求書データを、担当課や学校、保育園ごとに管理する場合は、請求書作成時に、件名の最後に、</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クリック</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〇〇課や、△△小学校等を入力すると便利です。　</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クリック</a:t>
            </a:r>
            <a:r>
              <a:rPr kumimoji="1" lang="en-US" altLang="ja-JP" sz="1200"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ホーム画面で</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クリック</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次</a:t>
            </a:r>
            <a:r>
              <a:rPr kumimoji="1" lang="ja-JP" altLang="ja-JP" sz="1200" kern="1200" dirty="0">
                <a:solidFill>
                  <a:schemeClr val="tx1"/>
                </a:solidFill>
                <a:effectLst/>
                <a:latin typeface="+mn-lt"/>
                <a:ea typeface="+mn-ea"/>
                <a:cs typeface="+mn-cs"/>
              </a:rPr>
              <a:t>のように、件名欄にソートをかける単語を入力すると、</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クリック</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単語を入力した請求書のみが表示され、管理がしやすくなります。</a:t>
            </a:r>
          </a:p>
          <a:p>
            <a:r>
              <a:rPr kumimoji="1" lang="ja-JP" altLang="ja-JP" sz="1200" kern="1200" dirty="0">
                <a:solidFill>
                  <a:schemeClr val="tx1"/>
                </a:solidFill>
                <a:effectLst/>
                <a:latin typeface="+mn-lt"/>
                <a:ea typeface="+mn-ea"/>
                <a:cs typeface="+mn-cs"/>
              </a:rPr>
              <a:t>これらの入力は任意となりますので、他のシステムで管理する等、事業者様のご都合に合わせてご活用ください。</a:t>
            </a:r>
          </a:p>
        </p:txBody>
      </p:sp>
      <p:sp>
        <p:nvSpPr>
          <p:cNvPr id="4" name="スライド番号プレースホルダー 3"/>
          <p:cNvSpPr>
            <a:spLocks noGrp="1"/>
          </p:cNvSpPr>
          <p:nvPr>
            <p:ph type="sldNum" sz="quarter" idx="5"/>
          </p:nvPr>
        </p:nvSpPr>
        <p:spPr/>
        <p:txBody>
          <a:bodyPr/>
          <a:lstStyle/>
          <a:p>
            <a:fld id="{9CEEC47E-089F-4744-BDF4-9C6B654672DA}" type="slidenum">
              <a:rPr kumimoji="1" lang="ja-JP" altLang="en-US" smtClean="0"/>
              <a:t>8</a:t>
            </a:fld>
            <a:endParaRPr kumimoji="1" lang="ja-JP" altLang="en-US"/>
          </a:p>
        </p:txBody>
      </p:sp>
    </p:spTree>
    <p:extLst>
      <p:ext uri="{BB962C8B-B14F-4D97-AF65-F5344CB8AC3E}">
        <p14:creationId xmlns:p14="http://schemas.microsoft.com/office/powerpoint/2010/main" val="1307158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1989E98F-D138-40C0-84E5-7EF40C24A9FB}"/>
              </a:ext>
            </a:extLst>
          </p:cNvPr>
          <p:cNvSpPr/>
          <p:nvPr userDrawn="1"/>
        </p:nvSpPr>
        <p:spPr>
          <a:xfrm>
            <a:off x="0" y="6613753"/>
            <a:ext cx="12192000" cy="252000"/>
          </a:xfrm>
          <a:prstGeom prst="rect">
            <a:avLst/>
          </a:prstGeom>
          <a:solidFill>
            <a:srgbClr val="35A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kumimoji="1" lang="ja-JP" altLang="en-US" sz="800" dirty="0">
                <a:latin typeface="+mn-lt"/>
              </a:rPr>
              <a:t>　　日進市　会計課</a:t>
            </a:r>
          </a:p>
        </p:txBody>
      </p:sp>
      <p:sp>
        <p:nvSpPr>
          <p:cNvPr id="4" name="スライド番号プレースホルダー 3">
            <a:extLst>
              <a:ext uri="{FF2B5EF4-FFF2-40B4-BE49-F238E27FC236}">
                <a16:creationId xmlns:a16="http://schemas.microsoft.com/office/drawing/2014/main" id="{DFAF042B-BF8F-49EE-916F-180FF43F2FEA}"/>
              </a:ext>
            </a:extLst>
          </p:cNvPr>
          <p:cNvSpPr>
            <a:spLocks noGrp="1"/>
          </p:cNvSpPr>
          <p:nvPr>
            <p:ph type="sldNum" sz="quarter" idx="12"/>
          </p:nvPr>
        </p:nvSpPr>
        <p:spPr>
          <a:xfrm>
            <a:off x="9417499" y="6611243"/>
            <a:ext cx="2743200" cy="232914"/>
          </a:xfrm>
          <a:prstGeom prst="rect">
            <a:avLst/>
          </a:prstGeom>
        </p:spPr>
        <p:txBody>
          <a:bodyPr/>
          <a:lstStyle>
            <a:lvl1pPr>
              <a:defRPr sz="1050">
                <a:solidFill>
                  <a:schemeClr val="bg1"/>
                </a:solidFill>
              </a:defRPr>
            </a:lvl1pPr>
          </a:lstStyle>
          <a:p>
            <a:fld id="{698A5DB0-C3D2-46CC-9B62-B00D3B4D5720}" type="slidenum">
              <a:rPr kumimoji="1" lang="ja-JP" altLang="en-US" smtClean="0"/>
              <a:pPr/>
              <a:t>‹#›</a:t>
            </a:fld>
            <a:endParaRPr kumimoji="1" lang="ja-JP" altLang="en-US" dirty="0"/>
          </a:p>
        </p:txBody>
      </p:sp>
      <p:pic>
        <p:nvPicPr>
          <p:cNvPr id="10" name="図 9">
            <a:extLst>
              <a:ext uri="{FF2B5EF4-FFF2-40B4-BE49-F238E27FC236}">
                <a16:creationId xmlns:a16="http://schemas.microsoft.com/office/drawing/2014/main" id="{2878DBFB-5221-4D70-8B31-9D8EB9FFE31A}"/>
              </a:ext>
            </a:extLst>
          </p:cNvPr>
          <p:cNvPicPr>
            <a:picLocks noChangeAspect="1"/>
          </p:cNvPicPr>
          <p:nvPr userDrawn="1"/>
        </p:nvPicPr>
        <p:blipFill>
          <a:blip r:embed="rId2"/>
          <a:stretch>
            <a:fillRect/>
          </a:stretch>
        </p:blipFill>
        <p:spPr>
          <a:xfrm>
            <a:off x="6659" y="6595753"/>
            <a:ext cx="288000" cy="288000"/>
          </a:xfrm>
          <a:prstGeom prst="rect">
            <a:avLst/>
          </a:prstGeom>
        </p:spPr>
      </p:pic>
    </p:spTree>
    <p:extLst>
      <p:ext uri="{BB962C8B-B14F-4D97-AF65-F5344CB8AC3E}">
        <p14:creationId xmlns:p14="http://schemas.microsoft.com/office/powerpoint/2010/main" val="1264292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8423359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1B423C30-936F-44AE-93C3-C88FF0003B28}"/>
              </a:ext>
            </a:extLst>
          </p:cNvPr>
          <p:cNvCxnSpPr>
            <a:cxnSpLocks/>
          </p:cNvCxnSpPr>
          <p:nvPr userDrawn="1"/>
        </p:nvCxnSpPr>
        <p:spPr>
          <a:xfrm>
            <a:off x="0" y="546309"/>
            <a:ext cx="12192000" cy="0"/>
          </a:xfrm>
          <a:prstGeom prst="line">
            <a:avLst/>
          </a:prstGeom>
          <a:ln w="19050">
            <a:solidFill>
              <a:srgbClr val="35A230"/>
            </a:solidFill>
          </a:ln>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id="{D62FAE37-1EE9-4671-A358-2A796299206D}"/>
              </a:ext>
            </a:extLst>
          </p:cNvPr>
          <p:cNvPicPr>
            <a:picLocks noChangeAspect="1"/>
          </p:cNvPicPr>
          <p:nvPr userDrawn="1"/>
        </p:nvPicPr>
        <p:blipFill>
          <a:blip r:embed="rId4"/>
          <a:stretch>
            <a:fillRect/>
          </a:stretch>
        </p:blipFill>
        <p:spPr>
          <a:xfrm>
            <a:off x="11439627" y="-175960"/>
            <a:ext cx="752855" cy="864000"/>
          </a:xfrm>
          <a:prstGeom prst="rect">
            <a:avLst/>
          </a:prstGeom>
        </p:spPr>
      </p:pic>
    </p:spTree>
    <p:extLst>
      <p:ext uri="{BB962C8B-B14F-4D97-AF65-F5344CB8AC3E}">
        <p14:creationId xmlns:p14="http://schemas.microsoft.com/office/powerpoint/2010/main" val="3132780679"/>
      </p:ext>
    </p:extLst>
  </p:cSld>
  <p:clrMap bg1="lt1" tx1="dk1" bg2="lt2" tx2="dk2" accent1="accent1" accent2="accent2" accent3="accent3" accent4="accent4" accent5="accent5" accent6="accent6" hlink="hlink" folHlink="folHlink"/>
  <p:sldLayoutIdLst>
    <p:sldLayoutId id="2147483692" r:id="rId1"/>
    <p:sldLayoutId id="2147483706" r:id="rId2"/>
  </p:sldLayoutIdLst>
  <p:hf hdr="0" ftr="0" dt="0"/>
  <p:txStyles>
    <p:titleStyle>
      <a:lvl1pPr algn="l" defTabSz="1219194" rtl="0" eaLnBrk="1" latinLnBrk="0" hangingPunct="1">
        <a:lnSpc>
          <a:spcPct val="90000"/>
        </a:lnSpc>
        <a:spcBef>
          <a:spcPct val="0"/>
        </a:spcBef>
        <a:buNone/>
        <a:defRPr kumimoji="1" sz="5867" kern="1200">
          <a:solidFill>
            <a:schemeClr val="tx1"/>
          </a:solidFill>
          <a:latin typeface="+mj-lt"/>
          <a:ea typeface="+mj-ea"/>
          <a:cs typeface="+mj-cs"/>
        </a:defRPr>
      </a:lvl1pPr>
    </p:titleStyle>
    <p:bodyStyle>
      <a:lvl1pPr marL="304798" indent="-304798" algn="l" defTabSz="1219194" rtl="0" eaLnBrk="1" latinLnBrk="0" hangingPunct="1">
        <a:lnSpc>
          <a:spcPct val="90000"/>
        </a:lnSpc>
        <a:spcBef>
          <a:spcPts val="1333"/>
        </a:spcBef>
        <a:buFont typeface="Arial" panose="020B0604020202020204" pitchFamily="34" charset="0"/>
        <a:buChar char="•"/>
        <a:defRPr kumimoji="1" sz="3733" kern="1200">
          <a:solidFill>
            <a:schemeClr val="tx1"/>
          </a:solidFill>
          <a:latin typeface="+mn-lt"/>
          <a:ea typeface="+mn-ea"/>
          <a:cs typeface="+mn-cs"/>
        </a:defRPr>
      </a:lvl1pPr>
      <a:lvl2pPr marL="914395" indent="-304798" algn="l" defTabSz="1219194" rtl="0" eaLnBrk="1" latinLnBrk="0" hangingPunct="1">
        <a:lnSpc>
          <a:spcPct val="90000"/>
        </a:lnSpc>
        <a:spcBef>
          <a:spcPts val="667"/>
        </a:spcBef>
        <a:buFont typeface="Arial" panose="020B0604020202020204" pitchFamily="34" charset="0"/>
        <a:buChar char="•"/>
        <a:defRPr kumimoji="1" sz="3200" kern="1200">
          <a:solidFill>
            <a:schemeClr val="tx1"/>
          </a:solidFill>
          <a:latin typeface="+mn-lt"/>
          <a:ea typeface="+mn-ea"/>
          <a:cs typeface="+mn-cs"/>
        </a:defRPr>
      </a:lvl2pPr>
      <a:lvl3pPr marL="1523991" indent="-304798" algn="l" defTabSz="1219194" rtl="0" eaLnBrk="1" latinLnBrk="0" hangingPunct="1">
        <a:lnSpc>
          <a:spcPct val="90000"/>
        </a:lnSpc>
        <a:spcBef>
          <a:spcPts val="667"/>
        </a:spcBef>
        <a:buFont typeface="Arial" panose="020B0604020202020204" pitchFamily="34" charset="0"/>
        <a:buChar char="•"/>
        <a:defRPr kumimoji="1" sz="2667" kern="1200">
          <a:solidFill>
            <a:schemeClr val="tx1"/>
          </a:solidFill>
          <a:latin typeface="+mn-lt"/>
          <a:ea typeface="+mn-ea"/>
          <a:cs typeface="+mn-cs"/>
        </a:defRPr>
      </a:lvl3pPr>
      <a:lvl4pPr marL="2133588" indent="-304798" algn="l" defTabSz="1219194"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4pPr>
      <a:lvl5pPr marL="2743184" indent="-304798" algn="l" defTabSz="1219194"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5pPr>
      <a:lvl6pPr marL="3352780" indent="-304798" algn="l" defTabSz="1219194"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6pPr>
      <a:lvl7pPr marL="3962377" indent="-304798" algn="l" defTabSz="1219194"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7pPr>
      <a:lvl8pPr marL="4571974" indent="-304798" algn="l" defTabSz="1219194"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8pPr>
      <a:lvl9pPr marL="5181570" indent="-304798" algn="l" defTabSz="1219194"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9pPr>
    </p:bodyStyle>
    <p:otherStyle>
      <a:defPPr>
        <a:defRPr lang="ja-JP"/>
      </a:defPPr>
      <a:lvl1pPr marL="0" algn="l" defTabSz="1219194" rtl="0" eaLnBrk="1" latinLnBrk="0" hangingPunct="1">
        <a:defRPr kumimoji="1" sz="2400" kern="1200">
          <a:solidFill>
            <a:schemeClr val="tx1"/>
          </a:solidFill>
          <a:latin typeface="+mn-lt"/>
          <a:ea typeface="+mn-ea"/>
          <a:cs typeface="+mn-cs"/>
        </a:defRPr>
      </a:lvl1pPr>
      <a:lvl2pPr marL="609597" algn="l" defTabSz="1219194" rtl="0" eaLnBrk="1" latinLnBrk="0" hangingPunct="1">
        <a:defRPr kumimoji="1" sz="2400" kern="1200">
          <a:solidFill>
            <a:schemeClr val="tx1"/>
          </a:solidFill>
          <a:latin typeface="+mn-lt"/>
          <a:ea typeface="+mn-ea"/>
          <a:cs typeface="+mn-cs"/>
        </a:defRPr>
      </a:lvl2pPr>
      <a:lvl3pPr marL="1219194" algn="l" defTabSz="1219194" rtl="0" eaLnBrk="1" latinLnBrk="0" hangingPunct="1">
        <a:defRPr kumimoji="1" sz="2400" kern="1200">
          <a:solidFill>
            <a:schemeClr val="tx1"/>
          </a:solidFill>
          <a:latin typeface="+mn-lt"/>
          <a:ea typeface="+mn-ea"/>
          <a:cs typeface="+mn-cs"/>
        </a:defRPr>
      </a:lvl3pPr>
      <a:lvl4pPr marL="1828789" algn="l" defTabSz="1219194" rtl="0" eaLnBrk="1" latinLnBrk="0" hangingPunct="1">
        <a:defRPr kumimoji="1" sz="2400" kern="1200">
          <a:solidFill>
            <a:schemeClr val="tx1"/>
          </a:solidFill>
          <a:latin typeface="+mn-lt"/>
          <a:ea typeface="+mn-ea"/>
          <a:cs typeface="+mn-cs"/>
        </a:defRPr>
      </a:lvl4pPr>
      <a:lvl5pPr marL="2438386" algn="l" defTabSz="1219194" rtl="0" eaLnBrk="1" latinLnBrk="0" hangingPunct="1">
        <a:defRPr kumimoji="1" sz="2400" kern="1200">
          <a:solidFill>
            <a:schemeClr val="tx1"/>
          </a:solidFill>
          <a:latin typeface="+mn-lt"/>
          <a:ea typeface="+mn-ea"/>
          <a:cs typeface="+mn-cs"/>
        </a:defRPr>
      </a:lvl5pPr>
      <a:lvl6pPr marL="3047983" algn="l" defTabSz="1219194" rtl="0" eaLnBrk="1" latinLnBrk="0" hangingPunct="1">
        <a:defRPr kumimoji="1" sz="2400" kern="1200">
          <a:solidFill>
            <a:schemeClr val="tx1"/>
          </a:solidFill>
          <a:latin typeface="+mn-lt"/>
          <a:ea typeface="+mn-ea"/>
          <a:cs typeface="+mn-cs"/>
        </a:defRPr>
      </a:lvl6pPr>
      <a:lvl7pPr marL="3657579" algn="l" defTabSz="1219194" rtl="0" eaLnBrk="1" latinLnBrk="0" hangingPunct="1">
        <a:defRPr kumimoji="1" sz="2400" kern="1200">
          <a:solidFill>
            <a:schemeClr val="tx1"/>
          </a:solidFill>
          <a:latin typeface="+mn-lt"/>
          <a:ea typeface="+mn-ea"/>
          <a:cs typeface="+mn-cs"/>
        </a:defRPr>
      </a:lvl7pPr>
      <a:lvl8pPr marL="4267175" algn="l" defTabSz="1219194" rtl="0" eaLnBrk="1" latinLnBrk="0" hangingPunct="1">
        <a:defRPr kumimoji="1" sz="2400" kern="1200">
          <a:solidFill>
            <a:schemeClr val="tx1"/>
          </a:solidFill>
          <a:latin typeface="+mn-lt"/>
          <a:ea typeface="+mn-ea"/>
          <a:cs typeface="+mn-cs"/>
        </a:defRPr>
      </a:lvl8pPr>
      <a:lvl9pPr marL="4876772" algn="l" defTabSz="1219194"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image" Target="../media/image23.emf"/><Relationship Id="rId4" Type="http://schemas.openxmlformats.org/officeDocument/2006/relationships/package" Target="../embeddings/Microsoft_Word_Document2.docx"/></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package" Target="../embeddings/Microsoft_Word_Document.docx"/><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hyperlink" Target="https://www.shinsei.e-aichi.jp/city-nisshin-aichi-u/offer/offerList_detail?tempSeq=95728"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hyperlink" Target="https://www.city.nisshin.lg.jp/department/kaikei/kaikei/15573.html"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package" Target="../embeddings/Microsoft_Word_Document1.docx"/></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387DBF7-BB0D-40DF-8FDB-A7B2C76CC5D0}"/>
              </a:ext>
            </a:extLst>
          </p:cNvPr>
          <p:cNvSpPr txBox="1"/>
          <p:nvPr/>
        </p:nvSpPr>
        <p:spPr>
          <a:xfrm>
            <a:off x="282783" y="87181"/>
            <a:ext cx="6999157" cy="369332"/>
          </a:xfrm>
          <a:prstGeom prst="rect">
            <a:avLst/>
          </a:prstGeom>
          <a:noFill/>
        </p:spPr>
        <p:txBody>
          <a:bodyPr wrap="square">
            <a:spAutoFit/>
          </a:bodyPr>
          <a:lstStyle/>
          <a:p>
            <a:r>
              <a:rPr lang="ja-JP" altLang="en-US" b="1" dirty="0"/>
              <a:t>事業者様向け資料</a:t>
            </a:r>
          </a:p>
        </p:txBody>
      </p:sp>
      <p:sp>
        <p:nvSpPr>
          <p:cNvPr id="35" name="テキスト ボックス 34">
            <a:extLst>
              <a:ext uri="{FF2B5EF4-FFF2-40B4-BE49-F238E27FC236}">
                <a16:creationId xmlns:a16="http://schemas.microsoft.com/office/drawing/2014/main" id="{EBCF0EE5-DC86-4475-847B-EFB614F39525}"/>
              </a:ext>
            </a:extLst>
          </p:cNvPr>
          <p:cNvSpPr txBox="1"/>
          <p:nvPr/>
        </p:nvSpPr>
        <p:spPr>
          <a:xfrm>
            <a:off x="8486831" y="3305302"/>
            <a:ext cx="1072730" cy="219291"/>
          </a:xfrm>
          <a:prstGeom prst="rect">
            <a:avLst/>
          </a:prstGeom>
          <a:noFill/>
        </p:spPr>
        <p:txBody>
          <a:bodyPr wrap="none" rtlCol="0">
            <a:spAutoFit/>
          </a:bodyPr>
          <a:lstStyle/>
          <a:p>
            <a:r>
              <a:rPr lang="en-US" altLang="ja-JP" sz="825" b="1" dirty="0">
                <a:solidFill>
                  <a:schemeClr val="bg1"/>
                </a:solidFill>
                <a:latin typeface="+mn-ea"/>
              </a:rPr>
              <a:t>(</a:t>
            </a:r>
            <a:r>
              <a:rPr lang="ja-JP" altLang="en-US" sz="825" b="1" dirty="0">
                <a:solidFill>
                  <a:schemeClr val="bg1"/>
                </a:solidFill>
                <a:latin typeface="+mn-ea"/>
              </a:rPr>
              <a:t>来年</a:t>
            </a:r>
            <a:r>
              <a:rPr lang="en-US" altLang="ja-JP" sz="825" b="1" dirty="0">
                <a:solidFill>
                  <a:schemeClr val="bg1"/>
                </a:solidFill>
                <a:latin typeface="+mn-ea"/>
              </a:rPr>
              <a:t>1</a:t>
            </a:r>
            <a:r>
              <a:rPr lang="ja-JP" altLang="en-US" sz="825" b="1" dirty="0">
                <a:solidFill>
                  <a:schemeClr val="bg1"/>
                </a:solidFill>
                <a:latin typeface="+mn-ea"/>
              </a:rPr>
              <a:t>月稼働目標</a:t>
            </a:r>
            <a:r>
              <a:rPr lang="en-US" altLang="ja-JP" sz="825" b="1" dirty="0">
                <a:solidFill>
                  <a:schemeClr val="bg1"/>
                </a:solidFill>
                <a:latin typeface="+mn-ea"/>
              </a:rPr>
              <a:t>)</a:t>
            </a:r>
            <a:endParaRPr lang="ja-JP" altLang="en-US" sz="825" b="1" dirty="0">
              <a:solidFill>
                <a:schemeClr val="bg1"/>
              </a:solidFill>
              <a:latin typeface="+mn-ea"/>
            </a:endParaRPr>
          </a:p>
        </p:txBody>
      </p:sp>
      <p:sp>
        <p:nvSpPr>
          <p:cNvPr id="36" name="テキスト ボックス 35">
            <a:extLst>
              <a:ext uri="{FF2B5EF4-FFF2-40B4-BE49-F238E27FC236}">
                <a16:creationId xmlns:a16="http://schemas.microsoft.com/office/drawing/2014/main" id="{3959B7A7-7574-4341-B98A-F0E3CB173807}"/>
              </a:ext>
            </a:extLst>
          </p:cNvPr>
          <p:cNvSpPr txBox="1"/>
          <p:nvPr/>
        </p:nvSpPr>
        <p:spPr>
          <a:xfrm>
            <a:off x="1531919" y="775558"/>
            <a:ext cx="9128160" cy="1615827"/>
          </a:xfrm>
          <a:prstGeom prst="rect">
            <a:avLst/>
          </a:prstGeom>
          <a:solidFill>
            <a:srgbClr val="FFFFCC"/>
          </a:solidFill>
        </p:spPr>
        <p:txBody>
          <a:bodyPr wrap="square" rtlCol="0">
            <a:spAutoFit/>
          </a:bodyPr>
          <a:lstStyle/>
          <a:p>
            <a:pPr algn="ctr"/>
            <a:endParaRPr lang="en-US" altLang="ja-JP" sz="600" b="1" dirty="0">
              <a:latin typeface="+mn-ea"/>
            </a:endParaRPr>
          </a:p>
          <a:p>
            <a:r>
              <a:rPr lang="ja-JP" altLang="en-US" sz="3000" b="1" dirty="0">
                <a:latin typeface="+mn-ea"/>
              </a:rPr>
              <a:t> 電子請求書システム　</a:t>
            </a:r>
            <a:endParaRPr lang="en-US" altLang="ja-JP" sz="3000" b="1" dirty="0">
              <a:latin typeface="+mn-ea"/>
            </a:endParaRPr>
          </a:p>
          <a:p>
            <a:r>
              <a:rPr lang="ja-JP" altLang="en-US" sz="3000" b="1" dirty="0">
                <a:latin typeface="+mn-ea"/>
              </a:rPr>
              <a:t> 「</a:t>
            </a:r>
            <a:r>
              <a:rPr lang="en-US" altLang="ja-JP" sz="3000" b="1" dirty="0" err="1">
                <a:latin typeface="+mn-ea"/>
              </a:rPr>
              <a:t>Haratte</a:t>
            </a:r>
            <a:r>
              <a:rPr lang="ja-JP" altLang="en-US" sz="3000" b="1" dirty="0">
                <a:latin typeface="+mn-ea"/>
              </a:rPr>
              <a:t>」日進市の運用について</a:t>
            </a:r>
            <a:endParaRPr lang="en-US" altLang="ja-JP" sz="3000" b="1" dirty="0">
              <a:latin typeface="+mn-ea"/>
            </a:endParaRPr>
          </a:p>
          <a:p>
            <a:endParaRPr lang="en-US" altLang="ja-JP" sz="900" b="1" dirty="0"/>
          </a:p>
          <a:p>
            <a:r>
              <a:rPr lang="ja-JP" altLang="en-US" b="1" dirty="0">
                <a:solidFill>
                  <a:schemeClr val="tx1">
                    <a:lumMod val="65000"/>
                    <a:lumOff val="35000"/>
                  </a:schemeClr>
                </a:solidFill>
                <a:latin typeface="+mn-ea"/>
              </a:rPr>
              <a:t>　　令和</a:t>
            </a:r>
            <a:r>
              <a:rPr lang="en-US" altLang="ja-JP" b="1" dirty="0">
                <a:solidFill>
                  <a:schemeClr val="tx1">
                    <a:lumMod val="65000"/>
                    <a:lumOff val="35000"/>
                  </a:schemeClr>
                </a:solidFill>
                <a:latin typeface="+mn-ea"/>
              </a:rPr>
              <a:t>6</a:t>
            </a:r>
            <a:r>
              <a:rPr lang="ja-JP" altLang="en-US" b="1" dirty="0">
                <a:solidFill>
                  <a:schemeClr val="tx1">
                    <a:lumMod val="65000"/>
                    <a:lumOff val="35000"/>
                  </a:schemeClr>
                </a:solidFill>
                <a:latin typeface="+mn-ea"/>
              </a:rPr>
              <a:t>年</a:t>
            </a:r>
            <a:r>
              <a:rPr lang="en-US" altLang="ja-JP" b="1" dirty="0">
                <a:solidFill>
                  <a:schemeClr val="tx1">
                    <a:lumMod val="65000"/>
                    <a:lumOff val="35000"/>
                  </a:schemeClr>
                </a:solidFill>
                <a:latin typeface="+mn-ea"/>
              </a:rPr>
              <a:t>4</a:t>
            </a:r>
            <a:r>
              <a:rPr lang="ja-JP" altLang="en-US" b="1" dirty="0">
                <a:solidFill>
                  <a:schemeClr val="tx1">
                    <a:lumMod val="65000"/>
                    <a:lumOff val="35000"/>
                  </a:schemeClr>
                </a:solidFill>
                <a:latin typeface="+mn-ea"/>
              </a:rPr>
              <a:t>月</a:t>
            </a:r>
            <a:r>
              <a:rPr lang="en-US" altLang="ja-JP" b="1" dirty="0">
                <a:solidFill>
                  <a:schemeClr val="tx1">
                    <a:lumMod val="65000"/>
                    <a:lumOff val="35000"/>
                  </a:schemeClr>
                </a:solidFill>
                <a:latin typeface="+mn-ea"/>
              </a:rPr>
              <a:t>15</a:t>
            </a:r>
            <a:r>
              <a:rPr lang="ja-JP" altLang="en-US" b="1" dirty="0">
                <a:solidFill>
                  <a:schemeClr val="tx1">
                    <a:lumMod val="65000"/>
                    <a:lumOff val="35000"/>
                  </a:schemeClr>
                </a:solidFill>
                <a:latin typeface="+mn-ea"/>
              </a:rPr>
              <a:t>日　日進市会計課</a:t>
            </a:r>
            <a:endParaRPr lang="en-US" altLang="ja-JP" b="1" dirty="0">
              <a:solidFill>
                <a:schemeClr val="tx1">
                  <a:lumMod val="65000"/>
                  <a:lumOff val="35000"/>
                </a:schemeClr>
              </a:solidFill>
              <a:latin typeface="+mn-ea"/>
            </a:endParaRPr>
          </a:p>
          <a:p>
            <a:pPr algn="ctr"/>
            <a:endParaRPr lang="en-US" altLang="ja-JP" sz="600" b="1" dirty="0">
              <a:latin typeface="+mn-ea"/>
            </a:endParaRPr>
          </a:p>
        </p:txBody>
      </p:sp>
      <p:sp>
        <p:nvSpPr>
          <p:cNvPr id="46" name="正方形/長方形 45">
            <a:extLst>
              <a:ext uri="{FF2B5EF4-FFF2-40B4-BE49-F238E27FC236}">
                <a16:creationId xmlns:a16="http://schemas.microsoft.com/office/drawing/2014/main" id="{25B1A569-4CD3-4540-BBED-F5648ACF26F7}"/>
              </a:ext>
            </a:extLst>
          </p:cNvPr>
          <p:cNvSpPr/>
          <p:nvPr/>
        </p:nvSpPr>
        <p:spPr>
          <a:xfrm>
            <a:off x="4281205" y="3255206"/>
            <a:ext cx="3629590" cy="100191"/>
          </a:xfrm>
          <a:prstGeom prst="rect">
            <a:avLst/>
          </a:prstGeom>
          <a:solidFill>
            <a:srgbClr val="00B187">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7" name="図 46" descr="グラフィカル ユーザー インターフェイス, アプリケーション&#10;&#10;自動的に生成された説明">
            <a:extLst>
              <a:ext uri="{FF2B5EF4-FFF2-40B4-BE49-F238E27FC236}">
                <a16:creationId xmlns:a16="http://schemas.microsoft.com/office/drawing/2014/main" id="{A2C45D73-FC79-4C55-85BA-D133BBD383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4031" y="3736740"/>
            <a:ext cx="3335698" cy="2425964"/>
          </a:xfrm>
          <a:prstGeom prst="rect">
            <a:avLst/>
          </a:prstGeom>
        </p:spPr>
      </p:pic>
      <p:pic>
        <p:nvPicPr>
          <p:cNvPr id="48" name="図 47">
            <a:extLst>
              <a:ext uri="{FF2B5EF4-FFF2-40B4-BE49-F238E27FC236}">
                <a16:creationId xmlns:a16="http://schemas.microsoft.com/office/drawing/2014/main" id="{6DB279F1-D472-4805-8631-B412D4EB8D24}"/>
              </a:ext>
            </a:extLst>
          </p:cNvPr>
          <p:cNvPicPr>
            <a:picLocks noChangeAspect="1"/>
          </p:cNvPicPr>
          <p:nvPr/>
        </p:nvPicPr>
        <p:blipFill>
          <a:blip r:embed="rId4"/>
          <a:stretch>
            <a:fillRect/>
          </a:stretch>
        </p:blipFill>
        <p:spPr>
          <a:xfrm>
            <a:off x="2108291" y="3731822"/>
            <a:ext cx="3515921" cy="2410207"/>
          </a:xfrm>
          <a:prstGeom prst="rect">
            <a:avLst/>
          </a:prstGeom>
        </p:spPr>
      </p:pic>
      <p:pic>
        <p:nvPicPr>
          <p:cNvPr id="49" name="図 48">
            <a:extLst>
              <a:ext uri="{FF2B5EF4-FFF2-40B4-BE49-F238E27FC236}">
                <a16:creationId xmlns:a16="http://schemas.microsoft.com/office/drawing/2014/main" id="{B79AD424-F2C9-4E79-B75A-C3FA354DFCBA}"/>
              </a:ext>
            </a:extLst>
          </p:cNvPr>
          <p:cNvPicPr>
            <a:picLocks noChangeAspect="1"/>
          </p:cNvPicPr>
          <p:nvPr/>
        </p:nvPicPr>
        <p:blipFill>
          <a:blip r:embed="rId5"/>
          <a:stretch>
            <a:fillRect/>
          </a:stretch>
        </p:blipFill>
        <p:spPr>
          <a:xfrm>
            <a:off x="4389903" y="2708997"/>
            <a:ext cx="3412191" cy="596305"/>
          </a:xfrm>
          <a:prstGeom prst="rect">
            <a:avLst/>
          </a:prstGeom>
        </p:spPr>
      </p:pic>
    </p:spTree>
    <p:extLst>
      <p:ext uri="{BB962C8B-B14F-4D97-AF65-F5344CB8AC3E}">
        <p14:creationId xmlns:p14="http://schemas.microsoft.com/office/powerpoint/2010/main" val="549764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5E5775EC-7FCD-4C02-8DCE-7EAB065C563E}"/>
              </a:ext>
            </a:extLst>
          </p:cNvPr>
          <p:cNvSpPr>
            <a:spLocks noGrp="1"/>
          </p:cNvSpPr>
          <p:nvPr>
            <p:ph type="sldNum" sz="quarter" idx="12"/>
          </p:nvPr>
        </p:nvSpPr>
        <p:spPr/>
        <p:txBody>
          <a:bodyPr/>
          <a:lstStyle/>
          <a:p>
            <a:pPr algn="r"/>
            <a:fld id="{D57F1E4F-1CFF-5643-939E-217C01CDF565}" type="slidenum">
              <a:rPr lang="en-US" smtClean="0"/>
              <a:pPr algn="r"/>
              <a:t>9</a:t>
            </a:fld>
            <a:endParaRPr lang="en-US" dirty="0"/>
          </a:p>
        </p:txBody>
      </p:sp>
      <p:sp>
        <p:nvSpPr>
          <p:cNvPr id="2" name="テキスト ボックス 1">
            <a:extLst>
              <a:ext uri="{FF2B5EF4-FFF2-40B4-BE49-F238E27FC236}">
                <a16:creationId xmlns:a16="http://schemas.microsoft.com/office/drawing/2014/main" id="{3528EF0F-A715-4411-8750-84FBE2501650}"/>
              </a:ext>
            </a:extLst>
          </p:cNvPr>
          <p:cNvSpPr txBox="1"/>
          <p:nvPr/>
        </p:nvSpPr>
        <p:spPr>
          <a:xfrm>
            <a:off x="14514" y="87087"/>
            <a:ext cx="3570208" cy="461665"/>
          </a:xfrm>
          <a:prstGeom prst="rect">
            <a:avLst/>
          </a:prstGeom>
          <a:noFill/>
        </p:spPr>
        <p:txBody>
          <a:bodyPr wrap="none" rtlCol="0">
            <a:spAutoFit/>
          </a:bodyPr>
          <a:lstStyle/>
          <a:p>
            <a:r>
              <a:rPr kumimoji="1" lang="ja-JP" altLang="en-US" sz="2400" b="1" dirty="0">
                <a:latin typeface="+mn-ea"/>
              </a:rPr>
              <a:t>３．請求書の債権者情報</a:t>
            </a:r>
            <a:endParaRPr kumimoji="1" lang="en-US" altLang="ja-JP" sz="2400" b="1" dirty="0">
              <a:latin typeface="+mn-ea"/>
            </a:endParaRPr>
          </a:p>
        </p:txBody>
      </p:sp>
      <p:sp>
        <p:nvSpPr>
          <p:cNvPr id="7" name="テキスト ボックス 6">
            <a:extLst>
              <a:ext uri="{FF2B5EF4-FFF2-40B4-BE49-F238E27FC236}">
                <a16:creationId xmlns:a16="http://schemas.microsoft.com/office/drawing/2014/main" id="{BB545ADA-39C0-4237-A845-D5FF48594927}"/>
              </a:ext>
            </a:extLst>
          </p:cNvPr>
          <p:cNvSpPr txBox="1"/>
          <p:nvPr/>
        </p:nvSpPr>
        <p:spPr>
          <a:xfrm>
            <a:off x="261255" y="902676"/>
            <a:ext cx="10701153" cy="1200329"/>
          </a:xfrm>
          <a:prstGeom prst="rect">
            <a:avLst/>
          </a:prstGeom>
          <a:noFill/>
        </p:spPr>
        <p:txBody>
          <a:bodyPr wrap="square" rtlCol="0">
            <a:spAutoFit/>
          </a:bodyPr>
          <a:lstStyle/>
          <a:p>
            <a:r>
              <a:rPr kumimoji="1" lang="ja-JP" altLang="en-US" b="1" dirty="0"/>
              <a:t>■</a:t>
            </a:r>
            <a:r>
              <a:rPr kumimoji="1" lang="ja-JP" altLang="en-US" dirty="0"/>
              <a:t>債権者情報の債権者番号欄は、電子請求書システム利用申請後に日進市から送付される、</a:t>
            </a:r>
            <a:endParaRPr kumimoji="1" lang="en-US" altLang="ja-JP" dirty="0"/>
          </a:p>
          <a:p>
            <a:r>
              <a:rPr kumimoji="1" lang="ja-JP" altLang="en-US" dirty="0"/>
              <a:t>　利用連絡票に記載されている債権者番号をそのままご入力ください。</a:t>
            </a:r>
            <a:endParaRPr kumimoji="1" lang="en-US" altLang="ja-JP" dirty="0"/>
          </a:p>
          <a:p>
            <a:r>
              <a:rPr kumimoji="1" lang="ja-JP" altLang="en-US" dirty="0"/>
              <a:t>　誤りがあった場合、支払いが遅れてしまう場合がありますので、正確にご入力ください。</a:t>
            </a:r>
            <a:endParaRPr kumimoji="1" lang="en-US" altLang="ja-JP" dirty="0"/>
          </a:p>
          <a:p>
            <a:r>
              <a:rPr kumimoji="1" lang="ja-JP" altLang="en-US" dirty="0"/>
              <a:t>　なお、一度入力されますと、次回以降入力が省略されます。</a:t>
            </a:r>
            <a:endParaRPr kumimoji="1" lang="en-US" altLang="ja-JP" dirty="0"/>
          </a:p>
        </p:txBody>
      </p:sp>
      <p:pic>
        <p:nvPicPr>
          <p:cNvPr id="12" name="図 11">
            <a:extLst>
              <a:ext uri="{FF2B5EF4-FFF2-40B4-BE49-F238E27FC236}">
                <a16:creationId xmlns:a16="http://schemas.microsoft.com/office/drawing/2014/main" id="{656DC70A-879B-4670-A900-32738980B2E1}"/>
              </a:ext>
            </a:extLst>
          </p:cNvPr>
          <p:cNvPicPr>
            <a:picLocks noChangeAspect="1"/>
          </p:cNvPicPr>
          <p:nvPr/>
        </p:nvPicPr>
        <p:blipFill>
          <a:blip r:embed="rId3"/>
          <a:stretch>
            <a:fillRect/>
          </a:stretch>
        </p:blipFill>
        <p:spPr>
          <a:xfrm>
            <a:off x="6426614" y="3056388"/>
            <a:ext cx="5434771" cy="3196084"/>
          </a:xfrm>
          <a:prstGeom prst="rect">
            <a:avLst/>
          </a:prstGeom>
        </p:spPr>
      </p:pic>
      <p:sp>
        <p:nvSpPr>
          <p:cNvPr id="13" name="正方形/長方形 12">
            <a:extLst>
              <a:ext uri="{FF2B5EF4-FFF2-40B4-BE49-F238E27FC236}">
                <a16:creationId xmlns:a16="http://schemas.microsoft.com/office/drawing/2014/main" id="{A417BA02-DB28-4594-883F-4CEE0FA2F14B}"/>
              </a:ext>
            </a:extLst>
          </p:cNvPr>
          <p:cNvSpPr/>
          <p:nvPr/>
        </p:nvSpPr>
        <p:spPr>
          <a:xfrm>
            <a:off x="6426614" y="4160520"/>
            <a:ext cx="5369145" cy="3352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4F27FD7D-C75D-41E6-AFF6-94483D333261}"/>
              </a:ext>
            </a:extLst>
          </p:cNvPr>
          <p:cNvPicPr>
            <a:picLocks noChangeAspect="1"/>
          </p:cNvPicPr>
          <p:nvPr/>
        </p:nvPicPr>
        <p:blipFill>
          <a:blip r:embed="rId4"/>
          <a:stretch>
            <a:fillRect/>
          </a:stretch>
        </p:blipFill>
        <p:spPr>
          <a:xfrm>
            <a:off x="161601" y="2214451"/>
            <a:ext cx="5934399" cy="3892138"/>
          </a:xfrm>
          <a:prstGeom prst="rect">
            <a:avLst/>
          </a:prstGeom>
        </p:spPr>
      </p:pic>
      <p:sp>
        <p:nvSpPr>
          <p:cNvPr id="15" name="正方形/長方形 14">
            <a:extLst>
              <a:ext uri="{FF2B5EF4-FFF2-40B4-BE49-F238E27FC236}">
                <a16:creationId xmlns:a16="http://schemas.microsoft.com/office/drawing/2014/main" id="{714E29E2-0177-4D0E-BE17-5F720CE4FC12}"/>
              </a:ext>
            </a:extLst>
          </p:cNvPr>
          <p:cNvSpPr/>
          <p:nvPr/>
        </p:nvSpPr>
        <p:spPr>
          <a:xfrm>
            <a:off x="529953" y="3736834"/>
            <a:ext cx="1641748" cy="4236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76194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5E5775EC-7FCD-4C02-8DCE-7EAB065C563E}"/>
              </a:ext>
            </a:extLst>
          </p:cNvPr>
          <p:cNvSpPr>
            <a:spLocks noGrp="1"/>
          </p:cNvSpPr>
          <p:nvPr>
            <p:ph type="sldNum" sz="quarter" idx="12"/>
          </p:nvPr>
        </p:nvSpPr>
        <p:spPr/>
        <p:txBody>
          <a:bodyPr/>
          <a:lstStyle/>
          <a:p>
            <a:pPr algn="r"/>
            <a:fld id="{D57F1E4F-1CFF-5643-939E-217C01CDF565}" type="slidenum">
              <a:rPr lang="en-US" smtClean="0"/>
              <a:pPr algn="r"/>
              <a:t>10</a:t>
            </a:fld>
            <a:endParaRPr lang="en-US" dirty="0"/>
          </a:p>
        </p:txBody>
      </p:sp>
      <p:sp>
        <p:nvSpPr>
          <p:cNvPr id="2" name="テキスト ボックス 1">
            <a:extLst>
              <a:ext uri="{FF2B5EF4-FFF2-40B4-BE49-F238E27FC236}">
                <a16:creationId xmlns:a16="http://schemas.microsoft.com/office/drawing/2014/main" id="{3528EF0F-A715-4411-8750-84FBE2501650}"/>
              </a:ext>
            </a:extLst>
          </p:cNvPr>
          <p:cNvSpPr txBox="1"/>
          <p:nvPr/>
        </p:nvSpPr>
        <p:spPr>
          <a:xfrm>
            <a:off x="14514" y="87087"/>
            <a:ext cx="2339102" cy="461665"/>
          </a:xfrm>
          <a:prstGeom prst="rect">
            <a:avLst/>
          </a:prstGeom>
          <a:noFill/>
        </p:spPr>
        <p:txBody>
          <a:bodyPr wrap="none" rtlCol="0">
            <a:spAutoFit/>
          </a:bodyPr>
          <a:lstStyle/>
          <a:p>
            <a:r>
              <a:rPr kumimoji="1" lang="ja-JP" altLang="en-US" sz="2400" b="1" dirty="0">
                <a:latin typeface="+mn-ea"/>
              </a:rPr>
              <a:t>４．電子メール</a:t>
            </a:r>
            <a:endParaRPr kumimoji="1" lang="en-US" altLang="ja-JP" sz="2400" b="1" dirty="0">
              <a:latin typeface="+mn-ea"/>
            </a:endParaRPr>
          </a:p>
        </p:txBody>
      </p:sp>
      <p:sp>
        <p:nvSpPr>
          <p:cNvPr id="7" name="テキスト ボックス 6">
            <a:extLst>
              <a:ext uri="{FF2B5EF4-FFF2-40B4-BE49-F238E27FC236}">
                <a16:creationId xmlns:a16="http://schemas.microsoft.com/office/drawing/2014/main" id="{BB545ADA-39C0-4237-A845-D5FF48594927}"/>
              </a:ext>
            </a:extLst>
          </p:cNvPr>
          <p:cNvSpPr txBox="1"/>
          <p:nvPr/>
        </p:nvSpPr>
        <p:spPr>
          <a:xfrm>
            <a:off x="261255" y="902676"/>
            <a:ext cx="10701153" cy="1200329"/>
          </a:xfrm>
          <a:prstGeom prst="rect">
            <a:avLst/>
          </a:prstGeom>
          <a:noFill/>
        </p:spPr>
        <p:txBody>
          <a:bodyPr wrap="square" rtlCol="0">
            <a:spAutoFit/>
          </a:bodyPr>
          <a:lstStyle/>
          <a:p>
            <a:r>
              <a:rPr kumimoji="1" lang="ja-JP" altLang="en-US" b="1" dirty="0"/>
              <a:t>■</a:t>
            </a:r>
            <a:r>
              <a:rPr kumimoji="1" lang="en-US" altLang="ja-JP" dirty="0" err="1"/>
              <a:t>Haratte</a:t>
            </a:r>
            <a:r>
              <a:rPr kumimoji="1" lang="ja-JP" altLang="en-US" dirty="0"/>
              <a:t>で作成した請求書は、</a:t>
            </a:r>
            <a:r>
              <a:rPr kumimoji="1" lang="en-US" altLang="ja-JP" dirty="0"/>
              <a:t>PDF</a:t>
            </a:r>
            <a:r>
              <a:rPr kumimoji="1" lang="ja-JP" altLang="en-US" dirty="0"/>
              <a:t>データでダウンロードできます。</a:t>
            </a:r>
            <a:endParaRPr kumimoji="1" lang="en-US" altLang="ja-JP" dirty="0"/>
          </a:p>
          <a:p>
            <a:r>
              <a:rPr kumimoji="1" lang="ja-JP" altLang="en-US" dirty="0"/>
              <a:t>　ダウンロードした</a:t>
            </a:r>
            <a:r>
              <a:rPr kumimoji="1" lang="en-US" altLang="ja-JP" dirty="0"/>
              <a:t>PDF</a:t>
            </a:r>
            <a:r>
              <a:rPr kumimoji="1" lang="ja-JP" altLang="en-US" dirty="0"/>
              <a:t>データを、電子メールに添付してご提出ください。</a:t>
            </a:r>
            <a:endParaRPr kumimoji="1" lang="en-US" altLang="ja-JP" dirty="0"/>
          </a:p>
          <a:p>
            <a:r>
              <a:rPr kumimoji="1" lang="ja-JP" altLang="en-US" dirty="0"/>
              <a:t>　提出先は、各担当課のメールアドレスにご提出をお願いします。</a:t>
            </a:r>
            <a:endParaRPr kumimoji="1" lang="en-US" altLang="ja-JP" dirty="0"/>
          </a:p>
          <a:p>
            <a:r>
              <a:rPr kumimoji="1" lang="ja-JP" altLang="en-US" dirty="0"/>
              <a:t>　ただし、学校・保育園は、市役所ではなく、学校・保育園に電子メールでご提出ください。</a:t>
            </a:r>
            <a:endParaRPr kumimoji="1" lang="en-US" altLang="ja-JP" dirty="0"/>
          </a:p>
        </p:txBody>
      </p:sp>
      <p:pic>
        <p:nvPicPr>
          <p:cNvPr id="4" name="図 3">
            <a:extLst>
              <a:ext uri="{FF2B5EF4-FFF2-40B4-BE49-F238E27FC236}">
                <a16:creationId xmlns:a16="http://schemas.microsoft.com/office/drawing/2014/main" id="{78C17186-31A6-4CB7-85B4-874457EC943F}"/>
              </a:ext>
            </a:extLst>
          </p:cNvPr>
          <p:cNvPicPr>
            <a:picLocks noChangeAspect="1"/>
          </p:cNvPicPr>
          <p:nvPr/>
        </p:nvPicPr>
        <p:blipFill>
          <a:blip r:embed="rId3"/>
          <a:stretch>
            <a:fillRect/>
          </a:stretch>
        </p:blipFill>
        <p:spPr>
          <a:xfrm>
            <a:off x="1609091" y="2228017"/>
            <a:ext cx="8379567" cy="4383226"/>
          </a:xfrm>
          <a:prstGeom prst="rect">
            <a:avLst/>
          </a:prstGeom>
        </p:spPr>
      </p:pic>
      <p:sp>
        <p:nvSpPr>
          <p:cNvPr id="3" name="正方形/長方形 2">
            <a:extLst>
              <a:ext uri="{FF2B5EF4-FFF2-40B4-BE49-F238E27FC236}">
                <a16:creationId xmlns:a16="http://schemas.microsoft.com/office/drawing/2014/main" id="{D0D975DA-5BC0-4A35-BF21-DBF6DDBF2CA1}"/>
              </a:ext>
            </a:extLst>
          </p:cNvPr>
          <p:cNvSpPr/>
          <p:nvPr/>
        </p:nvSpPr>
        <p:spPr>
          <a:xfrm>
            <a:off x="1609091" y="3094073"/>
            <a:ext cx="8379567" cy="11602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01064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5E5775EC-7FCD-4C02-8DCE-7EAB065C563E}"/>
              </a:ext>
            </a:extLst>
          </p:cNvPr>
          <p:cNvSpPr>
            <a:spLocks noGrp="1"/>
          </p:cNvSpPr>
          <p:nvPr>
            <p:ph type="sldNum" sz="quarter" idx="12"/>
          </p:nvPr>
        </p:nvSpPr>
        <p:spPr/>
        <p:txBody>
          <a:bodyPr/>
          <a:lstStyle/>
          <a:p>
            <a:pPr algn="r"/>
            <a:fld id="{D57F1E4F-1CFF-5643-939E-217C01CDF565}" type="slidenum">
              <a:rPr lang="en-US" smtClean="0"/>
              <a:pPr algn="r"/>
              <a:t>11</a:t>
            </a:fld>
            <a:endParaRPr lang="en-US" dirty="0"/>
          </a:p>
        </p:txBody>
      </p:sp>
      <p:sp>
        <p:nvSpPr>
          <p:cNvPr id="2" name="テキスト ボックス 1">
            <a:extLst>
              <a:ext uri="{FF2B5EF4-FFF2-40B4-BE49-F238E27FC236}">
                <a16:creationId xmlns:a16="http://schemas.microsoft.com/office/drawing/2014/main" id="{3528EF0F-A715-4411-8750-84FBE2501650}"/>
              </a:ext>
            </a:extLst>
          </p:cNvPr>
          <p:cNvSpPr txBox="1"/>
          <p:nvPr/>
        </p:nvSpPr>
        <p:spPr>
          <a:xfrm>
            <a:off x="14514" y="87087"/>
            <a:ext cx="2339102" cy="461665"/>
          </a:xfrm>
          <a:prstGeom prst="rect">
            <a:avLst/>
          </a:prstGeom>
          <a:noFill/>
        </p:spPr>
        <p:txBody>
          <a:bodyPr wrap="none" rtlCol="0">
            <a:spAutoFit/>
          </a:bodyPr>
          <a:lstStyle/>
          <a:p>
            <a:r>
              <a:rPr kumimoji="1" lang="ja-JP" altLang="en-US" sz="2400" b="1" dirty="0">
                <a:latin typeface="+mn-ea"/>
              </a:rPr>
              <a:t>４．電子メール</a:t>
            </a:r>
            <a:endParaRPr kumimoji="1" lang="en-US" altLang="ja-JP" sz="2400" b="1" dirty="0">
              <a:latin typeface="+mn-ea"/>
            </a:endParaRPr>
          </a:p>
        </p:txBody>
      </p:sp>
      <p:sp>
        <p:nvSpPr>
          <p:cNvPr id="7" name="テキスト ボックス 6">
            <a:extLst>
              <a:ext uri="{FF2B5EF4-FFF2-40B4-BE49-F238E27FC236}">
                <a16:creationId xmlns:a16="http://schemas.microsoft.com/office/drawing/2014/main" id="{BB545ADA-39C0-4237-A845-D5FF48594927}"/>
              </a:ext>
            </a:extLst>
          </p:cNvPr>
          <p:cNvSpPr txBox="1"/>
          <p:nvPr/>
        </p:nvSpPr>
        <p:spPr>
          <a:xfrm>
            <a:off x="261255" y="902676"/>
            <a:ext cx="10701153" cy="923330"/>
          </a:xfrm>
          <a:prstGeom prst="rect">
            <a:avLst/>
          </a:prstGeom>
          <a:noFill/>
        </p:spPr>
        <p:txBody>
          <a:bodyPr wrap="square" rtlCol="0">
            <a:spAutoFit/>
          </a:bodyPr>
          <a:lstStyle/>
          <a:p>
            <a:r>
              <a:rPr kumimoji="1" lang="ja-JP" altLang="en-US" b="1" dirty="0"/>
              <a:t>■</a:t>
            </a:r>
            <a:r>
              <a:rPr kumimoji="1" lang="ja-JP" altLang="en-US" dirty="0"/>
              <a:t>請求書を電子メールで送付する際、件名の最初に、必ず「請求書」とご入力ください。</a:t>
            </a:r>
            <a:endParaRPr kumimoji="1" lang="en-US" altLang="ja-JP" dirty="0"/>
          </a:p>
          <a:p>
            <a:r>
              <a:rPr kumimoji="1" lang="ja-JP" altLang="en-US" dirty="0"/>
              <a:t>　本市および学校・保育園のメールシステムの機能にて振り分けられるため、</a:t>
            </a:r>
            <a:endParaRPr kumimoji="1" lang="en-US" altLang="ja-JP" dirty="0"/>
          </a:p>
          <a:p>
            <a:r>
              <a:rPr kumimoji="1" lang="ja-JP" altLang="en-US" dirty="0"/>
              <a:t>　「請求書」とご入力されていない場合、支払い漏れに繋がる可能性がございます。</a:t>
            </a:r>
            <a:endParaRPr kumimoji="1" lang="en-US" altLang="ja-JP" dirty="0"/>
          </a:p>
        </p:txBody>
      </p:sp>
      <p:pic>
        <p:nvPicPr>
          <p:cNvPr id="4" name="図 3">
            <a:extLst>
              <a:ext uri="{FF2B5EF4-FFF2-40B4-BE49-F238E27FC236}">
                <a16:creationId xmlns:a16="http://schemas.microsoft.com/office/drawing/2014/main" id="{78C17186-31A6-4CB7-85B4-874457EC943F}"/>
              </a:ext>
            </a:extLst>
          </p:cNvPr>
          <p:cNvPicPr>
            <a:picLocks noChangeAspect="1"/>
          </p:cNvPicPr>
          <p:nvPr/>
        </p:nvPicPr>
        <p:blipFill>
          <a:blip r:embed="rId3"/>
          <a:stretch>
            <a:fillRect/>
          </a:stretch>
        </p:blipFill>
        <p:spPr>
          <a:xfrm>
            <a:off x="1156521" y="1826006"/>
            <a:ext cx="8910619" cy="4661011"/>
          </a:xfrm>
          <a:prstGeom prst="rect">
            <a:avLst/>
          </a:prstGeom>
        </p:spPr>
      </p:pic>
      <p:sp>
        <p:nvSpPr>
          <p:cNvPr id="8" name="正方形/長方形 7">
            <a:extLst>
              <a:ext uri="{FF2B5EF4-FFF2-40B4-BE49-F238E27FC236}">
                <a16:creationId xmlns:a16="http://schemas.microsoft.com/office/drawing/2014/main" id="{FD9EA4DE-6351-4CA6-A2F2-ADA7F565C40C}"/>
              </a:ext>
            </a:extLst>
          </p:cNvPr>
          <p:cNvSpPr/>
          <p:nvPr/>
        </p:nvSpPr>
        <p:spPr>
          <a:xfrm>
            <a:off x="1184065" y="2527300"/>
            <a:ext cx="8772735" cy="2220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27231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5E5775EC-7FCD-4C02-8DCE-7EAB065C563E}"/>
              </a:ext>
            </a:extLst>
          </p:cNvPr>
          <p:cNvSpPr>
            <a:spLocks noGrp="1"/>
          </p:cNvSpPr>
          <p:nvPr>
            <p:ph type="sldNum" sz="quarter" idx="12"/>
          </p:nvPr>
        </p:nvSpPr>
        <p:spPr/>
        <p:txBody>
          <a:bodyPr/>
          <a:lstStyle/>
          <a:p>
            <a:pPr algn="r"/>
            <a:fld id="{D57F1E4F-1CFF-5643-939E-217C01CDF565}" type="slidenum">
              <a:rPr lang="en-US" smtClean="0"/>
              <a:pPr algn="r"/>
              <a:t>12</a:t>
            </a:fld>
            <a:endParaRPr lang="en-US" dirty="0"/>
          </a:p>
        </p:txBody>
      </p:sp>
      <p:sp>
        <p:nvSpPr>
          <p:cNvPr id="2" name="テキスト ボックス 1">
            <a:extLst>
              <a:ext uri="{FF2B5EF4-FFF2-40B4-BE49-F238E27FC236}">
                <a16:creationId xmlns:a16="http://schemas.microsoft.com/office/drawing/2014/main" id="{3528EF0F-A715-4411-8750-84FBE2501650}"/>
              </a:ext>
            </a:extLst>
          </p:cNvPr>
          <p:cNvSpPr txBox="1"/>
          <p:nvPr/>
        </p:nvSpPr>
        <p:spPr>
          <a:xfrm>
            <a:off x="14514" y="87087"/>
            <a:ext cx="2339102" cy="461665"/>
          </a:xfrm>
          <a:prstGeom prst="rect">
            <a:avLst/>
          </a:prstGeom>
          <a:noFill/>
        </p:spPr>
        <p:txBody>
          <a:bodyPr wrap="none" rtlCol="0">
            <a:spAutoFit/>
          </a:bodyPr>
          <a:lstStyle/>
          <a:p>
            <a:r>
              <a:rPr kumimoji="1" lang="ja-JP" altLang="en-US" sz="2400" b="1" dirty="0">
                <a:latin typeface="+mn-ea"/>
              </a:rPr>
              <a:t>４．電子メール</a:t>
            </a:r>
            <a:endParaRPr kumimoji="1" lang="en-US" altLang="ja-JP" sz="2400" b="1" dirty="0">
              <a:latin typeface="+mn-ea"/>
            </a:endParaRPr>
          </a:p>
        </p:txBody>
      </p:sp>
      <p:sp>
        <p:nvSpPr>
          <p:cNvPr id="7" name="テキスト ボックス 6">
            <a:extLst>
              <a:ext uri="{FF2B5EF4-FFF2-40B4-BE49-F238E27FC236}">
                <a16:creationId xmlns:a16="http://schemas.microsoft.com/office/drawing/2014/main" id="{BB545ADA-39C0-4237-A845-D5FF48594927}"/>
              </a:ext>
            </a:extLst>
          </p:cNvPr>
          <p:cNvSpPr txBox="1"/>
          <p:nvPr/>
        </p:nvSpPr>
        <p:spPr>
          <a:xfrm>
            <a:off x="261255" y="902676"/>
            <a:ext cx="10701153" cy="1200329"/>
          </a:xfrm>
          <a:prstGeom prst="rect">
            <a:avLst/>
          </a:prstGeom>
          <a:noFill/>
        </p:spPr>
        <p:txBody>
          <a:bodyPr wrap="square" rtlCol="0">
            <a:spAutoFit/>
          </a:bodyPr>
          <a:lstStyle/>
          <a:p>
            <a:r>
              <a:rPr kumimoji="1" lang="ja-JP" altLang="en-US" b="1" dirty="0"/>
              <a:t>■</a:t>
            </a:r>
            <a:r>
              <a:rPr kumimoji="1" lang="ja-JP" altLang="en-US" dirty="0"/>
              <a:t>各担当課のメールアドレス一覧は、利用申請をいただいた事業者様に、電子メールで送付します。</a:t>
            </a:r>
            <a:endParaRPr kumimoji="1" lang="en-US" altLang="ja-JP" dirty="0"/>
          </a:p>
          <a:p>
            <a:r>
              <a:rPr kumimoji="1" lang="ja-JP" altLang="en-US" dirty="0"/>
              <a:t>　また、</a:t>
            </a:r>
            <a:r>
              <a:rPr kumimoji="1" lang="en-US" altLang="ja-JP" dirty="0" err="1"/>
              <a:t>Haratte</a:t>
            </a:r>
            <a:r>
              <a:rPr kumimoji="1" lang="ja-JP" altLang="en-US"/>
              <a:t>で請求書作成</a:t>
            </a:r>
            <a:r>
              <a:rPr kumimoji="1" lang="ja-JP" altLang="en-US" dirty="0"/>
              <a:t>を完了するごとに、</a:t>
            </a:r>
            <a:r>
              <a:rPr kumimoji="1" lang="en-US" altLang="ja-JP" dirty="0"/>
              <a:t> URL</a:t>
            </a:r>
            <a:r>
              <a:rPr kumimoji="1" lang="ja-JP" altLang="en-US" dirty="0"/>
              <a:t>が表示されます。</a:t>
            </a:r>
            <a:endParaRPr kumimoji="1" lang="en-US" altLang="ja-JP" dirty="0"/>
          </a:p>
          <a:p>
            <a:r>
              <a:rPr kumimoji="1" lang="ja-JP" altLang="en-US" dirty="0"/>
              <a:t>　</a:t>
            </a:r>
            <a:r>
              <a:rPr kumimoji="1" lang="en-US" altLang="ja-JP" dirty="0"/>
              <a:t>URL</a:t>
            </a:r>
            <a:r>
              <a:rPr kumimoji="1" lang="ja-JP" altLang="en-US" dirty="0"/>
              <a:t>は、日進市ホームページの、各担当課メールアドレス一覧に遷移しますので、</a:t>
            </a:r>
            <a:endParaRPr kumimoji="1" lang="en-US" altLang="ja-JP" dirty="0"/>
          </a:p>
          <a:p>
            <a:r>
              <a:rPr kumimoji="1" lang="ja-JP" altLang="en-US" dirty="0"/>
              <a:t>　そちらでもメールアドレスは確認できます。</a:t>
            </a:r>
            <a:endParaRPr kumimoji="1" lang="en-US" altLang="ja-JP" dirty="0"/>
          </a:p>
        </p:txBody>
      </p:sp>
      <p:pic>
        <p:nvPicPr>
          <p:cNvPr id="4" name="図 3">
            <a:extLst>
              <a:ext uri="{FF2B5EF4-FFF2-40B4-BE49-F238E27FC236}">
                <a16:creationId xmlns:a16="http://schemas.microsoft.com/office/drawing/2014/main" id="{C5A9AEED-EA52-4355-AEA2-BDF03624BFFB}"/>
              </a:ext>
            </a:extLst>
          </p:cNvPr>
          <p:cNvPicPr>
            <a:picLocks noChangeAspect="1"/>
          </p:cNvPicPr>
          <p:nvPr/>
        </p:nvPicPr>
        <p:blipFill>
          <a:blip r:embed="rId3"/>
          <a:stretch>
            <a:fillRect/>
          </a:stretch>
        </p:blipFill>
        <p:spPr>
          <a:xfrm>
            <a:off x="14514" y="2167664"/>
            <a:ext cx="6958990" cy="3481954"/>
          </a:xfrm>
          <a:prstGeom prst="rect">
            <a:avLst/>
          </a:prstGeom>
        </p:spPr>
      </p:pic>
      <p:pic>
        <p:nvPicPr>
          <p:cNvPr id="8" name="図 7">
            <a:extLst>
              <a:ext uri="{FF2B5EF4-FFF2-40B4-BE49-F238E27FC236}">
                <a16:creationId xmlns:a16="http://schemas.microsoft.com/office/drawing/2014/main" id="{41A2E28F-61FF-4540-A13F-398C591AD9E1}"/>
              </a:ext>
            </a:extLst>
          </p:cNvPr>
          <p:cNvPicPr>
            <a:picLocks noChangeAspect="1"/>
          </p:cNvPicPr>
          <p:nvPr/>
        </p:nvPicPr>
        <p:blipFill>
          <a:blip r:embed="rId4"/>
          <a:stretch>
            <a:fillRect/>
          </a:stretch>
        </p:blipFill>
        <p:spPr>
          <a:xfrm>
            <a:off x="5943509" y="2167664"/>
            <a:ext cx="5640427" cy="3854883"/>
          </a:xfrm>
          <a:prstGeom prst="rect">
            <a:avLst/>
          </a:prstGeom>
        </p:spPr>
      </p:pic>
      <p:sp>
        <p:nvSpPr>
          <p:cNvPr id="9" name="正方形/長方形 8">
            <a:extLst>
              <a:ext uri="{FF2B5EF4-FFF2-40B4-BE49-F238E27FC236}">
                <a16:creationId xmlns:a16="http://schemas.microsoft.com/office/drawing/2014/main" id="{61236714-D44A-42A1-953D-E39DA2857C01}"/>
              </a:ext>
            </a:extLst>
          </p:cNvPr>
          <p:cNvSpPr/>
          <p:nvPr/>
        </p:nvSpPr>
        <p:spPr>
          <a:xfrm>
            <a:off x="1926788" y="4816679"/>
            <a:ext cx="2971800" cy="1651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E0879D20-9E00-4169-B9CF-1EC81BEB6175}"/>
              </a:ext>
            </a:extLst>
          </p:cNvPr>
          <p:cNvSpPr/>
          <p:nvPr/>
        </p:nvSpPr>
        <p:spPr>
          <a:xfrm>
            <a:off x="6523256" y="3362541"/>
            <a:ext cx="3467100" cy="5461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8240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5E5775EC-7FCD-4C02-8DCE-7EAB065C563E}"/>
              </a:ext>
            </a:extLst>
          </p:cNvPr>
          <p:cNvSpPr>
            <a:spLocks noGrp="1"/>
          </p:cNvSpPr>
          <p:nvPr>
            <p:ph type="sldNum" sz="quarter" idx="12"/>
          </p:nvPr>
        </p:nvSpPr>
        <p:spPr/>
        <p:txBody>
          <a:bodyPr/>
          <a:lstStyle/>
          <a:p>
            <a:pPr algn="r"/>
            <a:fld id="{D57F1E4F-1CFF-5643-939E-217C01CDF565}" type="slidenum">
              <a:rPr lang="en-US" smtClean="0"/>
              <a:pPr algn="r"/>
              <a:t>13</a:t>
            </a:fld>
            <a:endParaRPr lang="en-US" dirty="0"/>
          </a:p>
        </p:txBody>
      </p:sp>
      <p:sp>
        <p:nvSpPr>
          <p:cNvPr id="2" name="テキスト ボックス 1">
            <a:extLst>
              <a:ext uri="{FF2B5EF4-FFF2-40B4-BE49-F238E27FC236}">
                <a16:creationId xmlns:a16="http://schemas.microsoft.com/office/drawing/2014/main" id="{3528EF0F-A715-4411-8750-84FBE2501650}"/>
              </a:ext>
            </a:extLst>
          </p:cNvPr>
          <p:cNvSpPr txBox="1"/>
          <p:nvPr/>
        </p:nvSpPr>
        <p:spPr>
          <a:xfrm>
            <a:off x="14514" y="87087"/>
            <a:ext cx="1723549" cy="461665"/>
          </a:xfrm>
          <a:prstGeom prst="rect">
            <a:avLst/>
          </a:prstGeom>
          <a:noFill/>
        </p:spPr>
        <p:txBody>
          <a:bodyPr wrap="none" rtlCol="0">
            <a:spAutoFit/>
          </a:bodyPr>
          <a:lstStyle/>
          <a:p>
            <a:r>
              <a:rPr kumimoji="1" lang="ja-JP" altLang="en-US" sz="2400" b="1" dirty="0">
                <a:latin typeface="+mn-ea"/>
              </a:rPr>
              <a:t>５．納品書</a:t>
            </a:r>
            <a:endParaRPr kumimoji="1" lang="en-US" altLang="ja-JP" sz="2400" b="1" dirty="0">
              <a:latin typeface="+mn-ea"/>
            </a:endParaRPr>
          </a:p>
        </p:txBody>
      </p:sp>
      <p:sp>
        <p:nvSpPr>
          <p:cNvPr id="7" name="テキスト ボックス 6">
            <a:extLst>
              <a:ext uri="{FF2B5EF4-FFF2-40B4-BE49-F238E27FC236}">
                <a16:creationId xmlns:a16="http://schemas.microsoft.com/office/drawing/2014/main" id="{BB545ADA-39C0-4237-A845-D5FF48594927}"/>
              </a:ext>
            </a:extLst>
          </p:cNvPr>
          <p:cNvSpPr txBox="1"/>
          <p:nvPr/>
        </p:nvSpPr>
        <p:spPr>
          <a:xfrm>
            <a:off x="261255" y="902676"/>
            <a:ext cx="10701153" cy="1477328"/>
          </a:xfrm>
          <a:prstGeom prst="rect">
            <a:avLst/>
          </a:prstGeom>
          <a:noFill/>
        </p:spPr>
        <p:txBody>
          <a:bodyPr wrap="square" rtlCol="0">
            <a:spAutoFit/>
          </a:bodyPr>
          <a:lstStyle/>
          <a:p>
            <a:r>
              <a:rPr kumimoji="1" lang="ja-JP" altLang="en-US" b="1" dirty="0"/>
              <a:t>■</a:t>
            </a:r>
            <a:r>
              <a:rPr kumimoji="1" lang="en-US" altLang="ja-JP" dirty="0" err="1"/>
              <a:t>Haratte</a:t>
            </a:r>
            <a:r>
              <a:rPr kumimoji="1" lang="ja-JP" altLang="en-US" dirty="0"/>
              <a:t>で作成した請求書の作成内容を元に、納品書も作成することができます。</a:t>
            </a:r>
          </a:p>
          <a:p>
            <a:r>
              <a:rPr kumimoji="1" lang="ja-JP" altLang="en-US" dirty="0"/>
              <a:t>　</a:t>
            </a:r>
            <a:r>
              <a:rPr kumimoji="1" lang="en-US" altLang="ja-JP" dirty="0" err="1"/>
              <a:t>Haratte</a:t>
            </a:r>
            <a:r>
              <a:rPr kumimoji="1" lang="ja-JP" altLang="en-US" dirty="0"/>
              <a:t>の納品書をご利用される場合、納品前に担当課へメールでご送付いただくと、</a:t>
            </a:r>
            <a:endParaRPr kumimoji="1" lang="en-US" altLang="ja-JP" dirty="0"/>
          </a:p>
          <a:p>
            <a:r>
              <a:rPr kumimoji="1" lang="ja-JP" altLang="en-US" dirty="0"/>
              <a:t>　印刷する必要がなくなり、ペーパーレス化を図ることができます（任意）。</a:t>
            </a:r>
            <a:endParaRPr kumimoji="1" lang="en-US" altLang="ja-JP" dirty="0"/>
          </a:p>
          <a:p>
            <a:endParaRPr kumimoji="1" lang="en-US" altLang="ja-JP" dirty="0"/>
          </a:p>
          <a:p>
            <a:r>
              <a:rPr kumimoji="1" lang="ja-JP" altLang="en-US" b="1" dirty="0"/>
              <a:t>■</a:t>
            </a:r>
            <a:r>
              <a:rPr kumimoji="1" lang="ja-JP" altLang="en-US" dirty="0"/>
              <a:t>ただし学校のみ、納品書は紙でご提出ください。</a:t>
            </a:r>
            <a:endParaRPr kumimoji="1" lang="en-US" altLang="ja-JP" dirty="0"/>
          </a:p>
        </p:txBody>
      </p:sp>
      <p:pic>
        <p:nvPicPr>
          <p:cNvPr id="4" name="図 3">
            <a:extLst>
              <a:ext uri="{FF2B5EF4-FFF2-40B4-BE49-F238E27FC236}">
                <a16:creationId xmlns:a16="http://schemas.microsoft.com/office/drawing/2014/main" id="{C5299CF8-2CE1-45FC-8A31-6433C54E6B50}"/>
              </a:ext>
            </a:extLst>
          </p:cNvPr>
          <p:cNvPicPr>
            <a:picLocks noChangeAspect="1"/>
          </p:cNvPicPr>
          <p:nvPr/>
        </p:nvPicPr>
        <p:blipFill>
          <a:blip r:embed="rId3"/>
          <a:stretch>
            <a:fillRect/>
          </a:stretch>
        </p:blipFill>
        <p:spPr>
          <a:xfrm>
            <a:off x="4147635" y="2380004"/>
            <a:ext cx="2881529" cy="4079164"/>
          </a:xfrm>
          <a:prstGeom prst="rect">
            <a:avLst/>
          </a:prstGeom>
        </p:spPr>
      </p:pic>
    </p:spTree>
    <p:extLst>
      <p:ext uri="{BB962C8B-B14F-4D97-AF65-F5344CB8AC3E}">
        <p14:creationId xmlns:p14="http://schemas.microsoft.com/office/powerpoint/2010/main" val="2032169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5E5775EC-7FCD-4C02-8DCE-7EAB065C563E}"/>
              </a:ext>
            </a:extLst>
          </p:cNvPr>
          <p:cNvSpPr>
            <a:spLocks noGrp="1"/>
          </p:cNvSpPr>
          <p:nvPr>
            <p:ph type="sldNum" sz="quarter" idx="12"/>
          </p:nvPr>
        </p:nvSpPr>
        <p:spPr/>
        <p:txBody>
          <a:bodyPr/>
          <a:lstStyle/>
          <a:p>
            <a:pPr algn="r"/>
            <a:fld id="{D57F1E4F-1CFF-5643-939E-217C01CDF565}" type="slidenum">
              <a:rPr lang="en-US" smtClean="0"/>
              <a:pPr algn="r"/>
              <a:t>14</a:t>
            </a:fld>
            <a:endParaRPr lang="en-US" dirty="0"/>
          </a:p>
        </p:txBody>
      </p:sp>
      <p:sp>
        <p:nvSpPr>
          <p:cNvPr id="2" name="テキスト ボックス 1">
            <a:extLst>
              <a:ext uri="{FF2B5EF4-FFF2-40B4-BE49-F238E27FC236}">
                <a16:creationId xmlns:a16="http://schemas.microsoft.com/office/drawing/2014/main" id="{3528EF0F-A715-4411-8750-84FBE2501650}"/>
              </a:ext>
            </a:extLst>
          </p:cNvPr>
          <p:cNvSpPr txBox="1"/>
          <p:nvPr/>
        </p:nvSpPr>
        <p:spPr>
          <a:xfrm>
            <a:off x="14514" y="87087"/>
            <a:ext cx="2339102" cy="461665"/>
          </a:xfrm>
          <a:prstGeom prst="rect">
            <a:avLst/>
          </a:prstGeom>
          <a:noFill/>
        </p:spPr>
        <p:txBody>
          <a:bodyPr wrap="none" rtlCol="0">
            <a:spAutoFit/>
          </a:bodyPr>
          <a:lstStyle/>
          <a:p>
            <a:r>
              <a:rPr kumimoji="1" lang="ja-JP" altLang="en-US" sz="2400" b="1" dirty="0">
                <a:latin typeface="+mn-ea"/>
              </a:rPr>
              <a:t>６．振込通知書</a:t>
            </a:r>
            <a:endParaRPr kumimoji="1" lang="en-US" altLang="ja-JP" sz="2400" b="1" dirty="0">
              <a:latin typeface="+mn-ea"/>
            </a:endParaRPr>
          </a:p>
        </p:txBody>
      </p:sp>
      <p:sp>
        <p:nvSpPr>
          <p:cNvPr id="7" name="テキスト ボックス 6">
            <a:extLst>
              <a:ext uri="{FF2B5EF4-FFF2-40B4-BE49-F238E27FC236}">
                <a16:creationId xmlns:a16="http://schemas.microsoft.com/office/drawing/2014/main" id="{BB545ADA-39C0-4237-A845-D5FF48594927}"/>
              </a:ext>
            </a:extLst>
          </p:cNvPr>
          <p:cNvSpPr txBox="1"/>
          <p:nvPr/>
        </p:nvSpPr>
        <p:spPr>
          <a:xfrm>
            <a:off x="261255" y="902676"/>
            <a:ext cx="10701153" cy="1200329"/>
          </a:xfrm>
          <a:prstGeom prst="rect">
            <a:avLst/>
          </a:prstGeom>
          <a:noFill/>
        </p:spPr>
        <p:txBody>
          <a:bodyPr wrap="square" rtlCol="0">
            <a:spAutoFit/>
          </a:bodyPr>
          <a:lstStyle/>
          <a:p>
            <a:r>
              <a:rPr kumimoji="1" lang="ja-JP" altLang="en-US" b="1" dirty="0"/>
              <a:t>■</a:t>
            </a:r>
            <a:r>
              <a:rPr kumimoji="1" lang="ja-JP" altLang="en-US" dirty="0"/>
              <a:t>日進市では、毎月１０日・２０日・月末日（土日祝日の場合は、その前営業日）に、</a:t>
            </a:r>
            <a:endParaRPr kumimoji="1" lang="en-US" altLang="ja-JP" dirty="0"/>
          </a:p>
          <a:p>
            <a:r>
              <a:rPr kumimoji="1" lang="ja-JP" altLang="en-US" dirty="0"/>
              <a:t>　振込みを行っております。</a:t>
            </a:r>
            <a:endParaRPr kumimoji="1" lang="en-US" altLang="ja-JP" dirty="0"/>
          </a:p>
          <a:p>
            <a:r>
              <a:rPr kumimoji="1" lang="ja-JP" altLang="en-US" dirty="0"/>
              <a:t>　令和６年度より、振込方法が変更となり、</a:t>
            </a:r>
            <a:endParaRPr kumimoji="1" lang="en-US" altLang="ja-JP" dirty="0"/>
          </a:p>
          <a:p>
            <a:r>
              <a:rPr kumimoji="1" lang="ja-JP" altLang="en-US" dirty="0"/>
              <a:t>　振込名義が「ニッシンシ」にまとめられ、複数の課に渡る振込みが全て合算されます。</a:t>
            </a:r>
            <a:endParaRPr kumimoji="1" lang="en-US" altLang="ja-JP" dirty="0"/>
          </a:p>
        </p:txBody>
      </p:sp>
      <p:pic>
        <p:nvPicPr>
          <p:cNvPr id="4" name="図 3">
            <a:extLst>
              <a:ext uri="{FF2B5EF4-FFF2-40B4-BE49-F238E27FC236}">
                <a16:creationId xmlns:a16="http://schemas.microsoft.com/office/drawing/2014/main" id="{B3A57126-15C2-41BB-9510-AB9F1072D4AA}"/>
              </a:ext>
            </a:extLst>
          </p:cNvPr>
          <p:cNvPicPr>
            <a:picLocks noChangeAspect="1"/>
          </p:cNvPicPr>
          <p:nvPr/>
        </p:nvPicPr>
        <p:blipFill>
          <a:blip r:embed="rId3"/>
          <a:stretch>
            <a:fillRect/>
          </a:stretch>
        </p:blipFill>
        <p:spPr>
          <a:xfrm>
            <a:off x="2306194" y="2210079"/>
            <a:ext cx="6611273" cy="4401164"/>
          </a:xfrm>
          <a:prstGeom prst="rect">
            <a:avLst/>
          </a:prstGeom>
        </p:spPr>
      </p:pic>
      <p:sp>
        <p:nvSpPr>
          <p:cNvPr id="8" name="正方形/長方形 7">
            <a:extLst>
              <a:ext uri="{FF2B5EF4-FFF2-40B4-BE49-F238E27FC236}">
                <a16:creationId xmlns:a16="http://schemas.microsoft.com/office/drawing/2014/main" id="{2FDB2AD2-3888-40E8-9ACD-6873763448C3}"/>
              </a:ext>
            </a:extLst>
          </p:cNvPr>
          <p:cNvSpPr/>
          <p:nvPr/>
        </p:nvSpPr>
        <p:spPr>
          <a:xfrm>
            <a:off x="2353616" y="5284922"/>
            <a:ext cx="6023218" cy="11236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75102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5E5775EC-7FCD-4C02-8DCE-7EAB065C563E}"/>
              </a:ext>
            </a:extLst>
          </p:cNvPr>
          <p:cNvSpPr>
            <a:spLocks noGrp="1"/>
          </p:cNvSpPr>
          <p:nvPr>
            <p:ph type="sldNum" sz="quarter" idx="12"/>
          </p:nvPr>
        </p:nvSpPr>
        <p:spPr/>
        <p:txBody>
          <a:bodyPr/>
          <a:lstStyle/>
          <a:p>
            <a:pPr algn="r"/>
            <a:fld id="{D57F1E4F-1CFF-5643-939E-217C01CDF565}" type="slidenum">
              <a:rPr lang="en-US" smtClean="0"/>
              <a:pPr algn="r"/>
              <a:t>15</a:t>
            </a:fld>
            <a:endParaRPr lang="en-US" dirty="0"/>
          </a:p>
        </p:txBody>
      </p:sp>
      <p:sp>
        <p:nvSpPr>
          <p:cNvPr id="2" name="テキスト ボックス 1">
            <a:extLst>
              <a:ext uri="{FF2B5EF4-FFF2-40B4-BE49-F238E27FC236}">
                <a16:creationId xmlns:a16="http://schemas.microsoft.com/office/drawing/2014/main" id="{3528EF0F-A715-4411-8750-84FBE2501650}"/>
              </a:ext>
            </a:extLst>
          </p:cNvPr>
          <p:cNvSpPr txBox="1"/>
          <p:nvPr/>
        </p:nvSpPr>
        <p:spPr>
          <a:xfrm>
            <a:off x="14514" y="87087"/>
            <a:ext cx="2339102" cy="461665"/>
          </a:xfrm>
          <a:prstGeom prst="rect">
            <a:avLst/>
          </a:prstGeom>
          <a:noFill/>
        </p:spPr>
        <p:txBody>
          <a:bodyPr wrap="none" rtlCol="0">
            <a:spAutoFit/>
          </a:bodyPr>
          <a:lstStyle/>
          <a:p>
            <a:r>
              <a:rPr kumimoji="1" lang="ja-JP" altLang="en-US" sz="2400" b="1" dirty="0">
                <a:latin typeface="+mn-ea"/>
              </a:rPr>
              <a:t>６．振込通知書</a:t>
            </a:r>
            <a:endParaRPr kumimoji="1" lang="en-US" altLang="ja-JP" sz="2400" b="1" dirty="0">
              <a:latin typeface="+mn-ea"/>
            </a:endParaRPr>
          </a:p>
        </p:txBody>
      </p:sp>
      <p:sp>
        <p:nvSpPr>
          <p:cNvPr id="7" name="テキスト ボックス 6">
            <a:extLst>
              <a:ext uri="{FF2B5EF4-FFF2-40B4-BE49-F238E27FC236}">
                <a16:creationId xmlns:a16="http://schemas.microsoft.com/office/drawing/2014/main" id="{BB545ADA-39C0-4237-A845-D5FF48594927}"/>
              </a:ext>
            </a:extLst>
          </p:cNvPr>
          <p:cNvSpPr txBox="1"/>
          <p:nvPr/>
        </p:nvSpPr>
        <p:spPr>
          <a:xfrm>
            <a:off x="261255" y="902676"/>
            <a:ext cx="10701153" cy="1200329"/>
          </a:xfrm>
          <a:prstGeom prst="rect">
            <a:avLst/>
          </a:prstGeom>
          <a:noFill/>
        </p:spPr>
        <p:txBody>
          <a:bodyPr wrap="square" rtlCol="0">
            <a:spAutoFit/>
          </a:bodyPr>
          <a:lstStyle/>
          <a:p>
            <a:r>
              <a:rPr kumimoji="1" lang="ja-JP" altLang="en-US" b="1" dirty="0"/>
              <a:t>■</a:t>
            </a:r>
            <a:r>
              <a:rPr kumimoji="1" lang="en-US" altLang="ja-JP" dirty="0" err="1"/>
              <a:t>Haratte</a:t>
            </a:r>
            <a:r>
              <a:rPr kumimoji="1" lang="ja-JP" altLang="en-US" dirty="0"/>
              <a:t>をご利用される事業者様のうち、内訳が必要な方に対し、</a:t>
            </a:r>
            <a:endParaRPr kumimoji="1" lang="en-US" altLang="ja-JP" dirty="0"/>
          </a:p>
          <a:p>
            <a:r>
              <a:rPr kumimoji="1" lang="ja-JP" altLang="en-US" dirty="0"/>
              <a:t>　口座振込通知書を、振込日当日にご用意させていただきます。</a:t>
            </a:r>
            <a:endParaRPr kumimoji="1" lang="en-US" altLang="ja-JP" dirty="0"/>
          </a:p>
          <a:p>
            <a:r>
              <a:rPr kumimoji="1" lang="ja-JP" altLang="en-US" dirty="0"/>
              <a:t>　ただし、</a:t>
            </a:r>
            <a:r>
              <a:rPr kumimoji="1" lang="en-US" altLang="ja-JP" dirty="0" err="1"/>
              <a:t>Haratte</a:t>
            </a:r>
            <a:r>
              <a:rPr kumimoji="1" lang="ja-JP" altLang="en-US" dirty="0"/>
              <a:t>をご利用されない場合は、口座振込通知書はご用意できません。</a:t>
            </a:r>
            <a:endParaRPr kumimoji="1" lang="en-US" altLang="ja-JP" dirty="0"/>
          </a:p>
          <a:p>
            <a:r>
              <a:rPr kumimoji="1" lang="ja-JP" altLang="en-US" dirty="0"/>
              <a:t>　また、振込明細に関する各課への問い合わせも、ご対応致しかねますので、ご注意ください。</a:t>
            </a:r>
            <a:endParaRPr kumimoji="1" lang="en-US" altLang="ja-JP" dirty="0"/>
          </a:p>
        </p:txBody>
      </p:sp>
      <p:pic>
        <p:nvPicPr>
          <p:cNvPr id="8" name="図 7">
            <a:extLst>
              <a:ext uri="{FF2B5EF4-FFF2-40B4-BE49-F238E27FC236}">
                <a16:creationId xmlns:a16="http://schemas.microsoft.com/office/drawing/2014/main" id="{D26E5701-7126-4210-BC18-98F8BE8F1BB9}"/>
              </a:ext>
            </a:extLst>
          </p:cNvPr>
          <p:cNvPicPr>
            <a:picLocks noChangeAspect="1"/>
          </p:cNvPicPr>
          <p:nvPr/>
        </p:nvPicPr>
        <p:blipFill>
          <a:blip r:embed="rId3"/>
          <a:stretch>
            <a:fillRect/>
          </a:stretch>
        </p:blipFill>
        <p:spPr>
          <a:xfrm>
            <a:off x="2907103" y="2265192"/>
            <a:ext cx="6377794" cy="3959762"/>
          </a:xfrm>
          <a:prstGeom prst="rect">
            <a:avLst/>
          </a:prstGeom>
        </p:spPr>
      </p:pic>
    </p:spTree>
    <p:extLst>
      <p:ext uri="{BB962C8B-B14F-4D97-AF65-F5344CB8AC3E}">
        <p14:creationId xmlns:p14="http://schemas.microsoft.com/office/powerpoint/2010/main" val="2808889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5E5775EC-7FCD-4C02-8DCE-7EAB065C563E}"/>
              </a:ext>
            </a:extLst>
          </p:cNvPr>
          <p:cNvSpPr>
            <a:spLocks noGrp="1"/>
          </p:cNvSpPr>
          <p:nvPr>
            <p:ph type="sldNum" sz="quarter" idx="12"/>
          </p:nvPr>
        </p:nvSpPr>
        <p:spPr/>
        <p:txBody>
          <a:bodyPr/>
          <a:lstStyle/>
          <a:p>
            <a:pPr algn="r"/>
            <a:fld id="{D57F1E4F-1CFF-5643-939E-217C01CDF565}" type="slidenum">
              <a:rPr lang="en-US" smtClean="0"/>
              <a:pPr algn="r"/>
              <a:t>16</a:t>
            </a:fld>
            <a:endParaRPr lang="en-US" dirty="0"/>
          </a:p>
        </p:txBody>
      </p:sp>
      <p:sp>
        <p:nvSpPr>
          <p:cNvPr id="2" name="テキスト ボックス 1">
            <a:extLst>
              <a:ext uri="{FF2B5EF4-FFF2-40B4-BE49-F238E27FC236}">
                <a16:creationId xmlns:a16="http://schemas.microsoft.com/office/drawing/2014/main" id="{3528EF0F-A715-4411-8750-84FBE2501650}"/>
              </a:ext>
            </a:extLst>
          </p:cNvPr>
          <p:cNvSpPr txBox="1"/>
          <p:nvPr/>
        </p:nvSpPr>
        <p:spPr>
          <a:xfrm>
            <a:off x="14514" y="87087"/>
            <a:ext cx="2339102" cy="461665"/>
          </a:xfrm>
          <a:prstGeom prst="rect">
            <a:avLst/>
          </a:prstGeom>
          <a:noFill/>
        </p:spPr>
        <p:txBody>
          <a:bodyPr wrap="none" rtlCol="0">
            <a:spAutoFit/>
          </a:bodyPr>
          <a:lstStyle/>
          <a:p>
            <a:r>
              <a:rPr kumimoji="1" lang="ja-JP" altLang="en-US" sz="2400" b="1" dirty="0">
                <a:latin typeface="+mn-ea"/>
              </a:rPr>
              <a:t>６．振込通知書</a:t>
            </a:r>
            <a:endParaRPr kumimoji="1" lang="en-US" altLang="ja-JP" sz="2400" b="1" dirty="0">
              <a:latin typeface="+mn-ea"/>
            </a:endParaRPr>
          </a:p>
        </p:txBody>
      </p:sp>
      <p:sp>
        <p:nvSpPr>
          <p:cNvPr id="7" name="テキスト ボックス 6">
            <a:extLst>
              <a:ext uri="{FF2B5EF4-FFF2-40B4-BE49-F238E27FC236}">
                <a16:creationId xmlns:a16="http://schemas.microsoft.com/office/drawing/2014/main" id="{BB545ADA-39C0-4237-A845-D5FF48594927}"/>
              </a:ext>
            </a:extLst>
          </p:cNvPr>
          <p:cNvSpPr txBox="1"/>
          <p:nvPr/>
        </p:nvSpPr>
        <p:spPr>
          <a:xfrm>
            <a:off x="261255" y="902676"/>
            <a:ext cx="10701153" cy="646331"/>
          </a:xfrm>
          <a:prstGeom prst="rect">
            <a:avLst/>
          </a:prstGeom>
          <a:noFill/>
        </p:spPr>
        <p:txBody>
          <a:bodyPr wrap="square" rtlCol="0">
            <a:spAutoFit/>
          </a:bodyPr>
          <a:lstStyle/>
          <a:p>
            <a:r>
              <a:rPr kumimoji="1" lang="ja-JP" altLang="en-US" b="1" dirty="0"/>
              <a:t>■</a:t>
            </a:r>
            <a:r>
              <a:rPr kumimoji="1" lang="ja-JP" altLang="en-US" dirty="0"/>
              <a:t>振込通知書が必要な場合は、電子請求書システム利用申請時に、</a:t>
            </a:r>
            <a:endParaRPr kumimoji="1" lang="en-US" altLang="ja-JP" dirty="0"/>
          </a:p>
          <a:p>
            <a:r>
              <a:rPr kumimoji="1" lang="ja-JP" altLang="en-US" dirty="0"/>
              <a:t>　振込通知書欄の「必要」にチェックを入れてください。</a:t>
            </a:r>
            <a:endParaRPr kumimoji="1" lang="en-US" altLang="ja-JP" dirty="0"/>
          </a:p>
        </p:txBody>
      </p:sp>
      <p:graphicFrame>
        <p:nvGraphicFramePr>
          <p:cNvPr id="6" name="オブジェクト 5">
            <a:extLst>
              <a:ext uri="{FF2B5EF4-FFF2-40B4-BE49-F238E27FC236}">
                <a16:creationId xmlns:a16="http://schemas.microsoft.com/office/drawing/2014/main" id="{EA9BB6C0-E8DA-4FE4-BD3F-CAB3AD54C4A4}"/>
              </a:ext>
            </a:extLst>
          </p:cNvPr>
          <p:cNvGraphicFramePr>
            <a:graphicFrameLocks noChangeAspect="1"/>
          </p:cNvGraphicFramePr>
          <p:nvPr>
            <p:extLst>
              <p:ext uri="{D42A27DB-BD31-4B8C-83A1-F6EECF244321}">
                <p14:modId xmlns:p14="http://schemas.microsoft.com/office/powerpoint/2010/main" val="1894146170"/>
              </p:ext>
            </p:extLst>
          </p:nvPr>
        </p:nvGraphicFramePr>
        <p:xfrm>
          <a:off x="7079717" y="1549007"/>
          <a:ext cx="3972214" cy="4836663"/>
        </p:xfrm>
        <a:graphic>
          <a:graphicData uri="http://schemas.openxmlformats.org/presentationml/2006/ole">
            <mc:AlternateContent xmlns:mc="http://schemas.openxmlformats.org/markup-compatibility/2006">
              <mc:Choice xmlns:v="urn:schemas-microsoft-com:vml" Requires="v">
                <p:oleObj spid="_x0000_s5167" name="Document" r:id="rId4" imgW="6213113" imgH="7564355" progId="Word.Document.12">
                  <p:embed/>
                </p:oleObj>
              </mc:Choice>
              <mc:Fallback>
                <p:oleObj name="Document" r:id="rId4" imgW="6213113" imgH="7564355" progId="Word.Document.12">
                  <p:embed/>
                  <p:pic>
                    <p:nvPicPr>
                      <p:cNvPr id="6" name="オブジェクト 5">
                        <a:extLst>
                          <a:ext uri="{FF2B5EF4-FFF2-40B4-BE49-F238E27FC236}">
                            <a16:creationId xmlns:a16="http://schemas.microsoft.com/office/drawing/2014/main" id="{EA9BB6C0-E8DA-4FE4-BD3F-CAB3AD54C4A4}"/>
                          </a:ext>
                        </a:extLst>
                      </p:cNvPr>
                      <p:cNvPicPr/>
                      <p:nvPr/>
                    </p:nvPicPr>
                    <p:blipFill>
                      <a:blip r:embed="rId5"/>
                      <a:stretch>
                        <a:fillRect/>
                      </a:stretch>
                    </p:blipFill>
                    <p:spPr>
                      <a:xfrm>
                        <a:off x="7079717" y="1549007"/>
                        <a:ext cx="3972214" cy="4836663"/>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C001BCD2-70EA-4FCC-9ED0-F9445C4D6ECE}"/>
              </a:ext>
            </a:extLst>
          </p:cNvPr>
          <p:cNvPicPr>
            <a:picLocks noChangeAspect="1"/>
          </p:cNvPicPr>
          <p:nvPr/>
        </p:nvPicPr>
        <p:blipFill>
          <a:blip r:embed="rId6"/>
          <a:stretch>
            <a:fillRect/>
          </a:stretch>
        </p:blipFill>
        <p:spPr>
          <a:xfrm>
            <a:off x="561966" y="1899798"/>
            <a:ext cx="5534034" cy="4488064"/>
          </a:xfrm>
          <a:prstGeom prst="rect">
            <a:avLst/>
          </a:prstGeom>
        </p:spPr>
      </p:pic>
      <p:sp>
        <p:nvSpPr>
          <p:cNvPr id="10" name="正方形/長方形 9">
            <a:extLst>
              <a:ext uri="{FF2B5EF4-FFF2-40B4-BE49-F238E27FC236}">
                <a16:creationId xmlns:a16="http://schemas.microsoft.com/office/drawing/2014/main" id="{AB635B81-BE55-4375-B7FB-FD09563C7831}"/>
              </a:ext>
            </a:extLst>
          </p:cNvPr>
          <p:cNvSpPr/>
          <p:nvPr/>
        </p:nvSpPr>
        <p:spPr>
          <a:xfrm>
            <a:off x="805987" y="5778500"/>
            <a:ext cx="583197" cy="2666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EA62520E-732F-4433-9709-DF12D6CF5FC0}"/>
              </a:ext>
            </a:extLst>
          </p:cNvPr>
          <p:cNvSpPr/>
          <p:nvPr/>
        </p:nvSpPr>
        <p:spPr>
          <a:xfrm>
            <a:off x="7176432" y="3701282"/>
            <a:ext cx="879001" cy="1773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28768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5E5775EC-7FCD-4C02-8DCE-7EAB065C563E}"/>
              </a:ext>
            </a:extLst>
          </p:cNvPr>
          <p:cNvSpPr>
            <a:spLocks noGrp="1"/>
          </p:cNvSpPr>
          <p:nvPr>
            <p:ph type="sldNum" sz="quarter" idx="12"/>
          </p:nvPr>
        </p:nvSpPr>
        <p:spPr/>
        <p:txBody>
          <a:bodyPr/>
          <a:lstStyle/>
          <a:p>
            <a:pPr algn="r"/>
            <a:fld id="{D57F1E4F-1CFF-5643-939E-217C01CDF565}" type="slidenum">
              <a:rPr lang="en-US" smtClean="0"/>
              <a:pPr algn="r"/>
              <a:t>17</a:t>
            </a:fld>
            <a:endParaRPr lang="en-US" dirty="0"/>
          </a:p>
        </p:txBody>
      </p:sp>
      <p:sp>
        <p:nvSpPr>
          <p:cNvPr id="2" name="テキスト ボックス 1">
            <a:extLst>
              <a:ext uri="{FF2B5EF4-FFF2-40B4-BE49-F238E27FC236}">
                <a16:creationId xmlns:a16="http://schemas.microsoft.com/office/drawing/2014/main" id="{3528EF0F-A715-4411-8750-84FBE2501650}"/>
              </a:ext>
            </a:extLst>
          </p:cNvPr>
          <p:cNvSpPr txBox="1"/>
          <p:nvPr/>
        </p:nvSpPr>
        <p:spPr>
          <a:xfrm>
            <a:off x="14514" y="87087"/>
            <a:ext cx="2339102" cy="461665"/>
          </a:xfrm>
          <a:prstGeom prst="rect">
            <a:avLst/>
          </a:prstGeom>
          <a:noFill/>
        </p:spPr>
        <p:txBody>
          <a:bodyPr wrap="none" rtlCol="0">
            <a:spAutoFit/>
          </a:bodyPr>
          <a:lstStyle/>
          <a:p>
            <a:r>
              <a:rPr kumimoji="1" lang="ja-JP" altLang="en-US" sz="2400" b="1" dirty="0">
                <a:latin typeface="+mn-ea"/>
              </a:rPr>
              <a:t>６．振込通知書</a:t>
            </a:r>
            <a:endParaRPr kumimoji="1" lang="en-US" altLang="ja-JP" sz="2400" b="1" dirty="0">
              <a:latin typeface="+mn-ea"/>
            </a:endParaRPr>
          </a:p>
        </p:txBody>
      </p:sp>
      <p:sp>
        <p:nvSpPr>
          <p:cNvPr id="7" name="テキスト ボックス 6">
            <a:extLst>
              <a:ext uri="{FF2B5EF4-FFF2-40B4-BE49-F238E27FC236}">
                <a16:creationId xmlns:a16="http://schemas.microsoft.com/office/drawing/2014/main" id="{BB545ADA-39C0-4237-A845-D5FF48594927}"/>
              </a:ext>
            </a:extLst>
          </p:cNvPr>
          <p:cNvSpPr txBox="1"/>
          <p:nvPr/>
        </p:nvSpPr>
        <p:spPr>
          <a:xfrm>
            <a:off x="261255" y="902676"/>
            <a:ext cx="10701153" cy="2031325"/>
          </a:xfrm>
          <a:prstGeom prst="rect">
            <a:avLst/>
          </a:prstGeom>
          <a:noFill/>
        </p:spPr>
        <p:txBody>
          <a:bodyPr wrap="square" rtlCol="0">
            <a:spAutoFit/>
          </a:bodyPr>
          <a:lstStyle/>
          <a:p>
            <a:r>
              <a:rPr kumimoji="1" lang="ja-JP" altLang="en-US" b="1" dirty="0"/>
              <a:t>■</a:t>
            </a:r>
            <a:r>
              <a:rPr kumimoji="1" lang="ja-JP" altLang="en-US" dirty="0"/>
              <a:t>振込通知書は、オンラインストレージサービス「</a:t>
            </a:r>
            <a:r>
              <a:rPr kumimoji="1" lang="en-US" altLang="ja-JP" dirty="0"/>
              <a:t>WEB-CABINET</a:t>
            </a:r>
            <a:r>
              <a:rPr kumimoji="1" lang="ja-JP" altLang="en-US" dirty="0"/>
              <a:t>」上に</a:t>
            </a:r>
            <a:endParaRPr kumimoji="1" lang="en-US" altLang="ja-JP" dirty="0"/>
          </a:p>
          <a:p>
            <a:r>
              <a:rPr kumimoji="1" lang="ja-JP" altLang="en-US" dirty="0"/>
              <a:t>　フォルダを作成・公開致します。</a:t>
            </a:r>
            <a:endParaRPr kumimoji="1" lang="en-US" altLang="ja-JP" dirty="0"/>
          </a:p>
          <a:p>
            <a:r>
              <a:rPr kumimoji="1" lang="ja-JP" altLang="en-US" dirty="0"/>
              <a:t>　電子請求書利用申請をいただいた事業者様ごとにパスワードを設定し、</a:t>
            </a:r>
            <a:endParaRPr kumimoji="1" lang="en-US" altLang="ja-JP" dirty="0"/>
          </a:p>
          <a:p>
            <a:r>
              <a:rPr kumimoji="1" lang="ja-JP" altLang="en-US" dirty="0"/>
              <a:t>　「日進市電子請求書システム利用連絡票」にてお知らせ致します。</a:t>
            </a:r>
            <a:endParaRPr kumimoji="1" lang="en-US" altLang="ja-JP" dirty="0"/>
          </a:p>
          <a:p>
            <a:endParaRPr kumimoji="1" lang="en-US" altLang="ja-JP" dirty="0"/>
          </a:p>
          <a:p>
            <a:r>
              <a:rPr kumimoji="1" lang="ja-JP" altLang="en-US" b="1" dirty="0"/>
              <a:t>■</a:t>
            </a:r>
            <a:r>
              <a:rPr kumimoji="1" lang="ja-JP" altLang="en-US" dirty="0"/>
              <a:t>振込通知書は、</a:t>
            </a:r>
            <a:r>
              <a:rPr kumimoji="1" lang="en-US" altLang="ja-JP" dirty="0" err="1"/>
              <a:t>Haratte</a:t>
            </a:r>
            <a:r>
              <a:rPr kumimoji="1" lang="ja-JP" altLang="en-US" dirty="0"/>
              <a:t>サイト上で確認できるよう、システム業者と開発を進めております。</a:t>
            </a:r>
            <a:endParaRPr kumimoji="1" lang="en-US" altLang="ja-JP" dirty="0"/>
          </a:p>
          <a:p>
            <a:r>
              <a:rPr kumimoji="1" lang="ja-JP" altLang="en-US" dirty="0"/>
              <a:t>　確認ができるようになりましたら、電子メールにてご案内致します。</a:t>
            </a:r>
            <a:endParaRPr kumimoji="1" lang="en-US" altLang="ja-JP" dirty="0"/>
          </a:p>
        </p:txBody>
      </p:sp>
      <p:pic>
        <p:nvPicPr>
          <p:cNvPr id="6" name="図 5">
            <a:extLst>
              <a:ext uri="{FF2B5EF4-FFF2-40B4-BE49-F238E27FC236}">
                <a16:creationId xmlns:a16="http://schemas.microsoft.com/office/drawing/2014/main" id="{A12B054B-76DD-41B5-94C3-70C0B251ACAA}"/>
              </a:ext>
            </a:extLst>
          </p:cNvPr>
          <p:cNvPicPr>
            <a:picLocks noChangeAspect="1"/>
          </p:cNvPicPr>
          <p:nvPr/>
        </p:nvPicPr>
        <p:blipFill>
          <a:blip r:embed="rId3"/>
          <a:stretch>
            <a:fillRect/>
          </a:stretch>
        </p:blipFill>
        <p:spPr>
          <a:xfrm>
            <a:off x="3020683" y="3010926"/>
            <a:ext cx="5434771" cy="3196084"/>
          </a:xfrm>
          <a:prstGeom prst="rect">
            <a:avLst/>
          </a:prstGeom>
        </p:spPr>
      </p:pic>
      <p:sp>
        <p:nvSpPr>
          <p:cNvPr id="3" name="正方形/長方形 2">
            <a:extLst>
              <a:ext uri="{FF2B5EF4-FFF2-40B4-BE49-F238E27FC236}">
                <a16:creationId xmlns:a16="http://schemas.microsoft.com/office/drawing/2014/main" id="{3DEFEDD7-C4FB-4EB6-92FA-9ECE35FD95E6}"/>
              </a:ext>
            </a:extLst>
          </p:cNvPr>
          <p:cNvSpPr/>
          <p:nvPr/>
        </p:nvSpPr>
        <p:spPr>
          <a:xfrm>
            <a:off x="3020683" y="5561901"/>
            <a:ext cx="5434771" cy="3934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23659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5E5775EC-7FCD-4C02-8DCE-7EAB065C563E}"/>
              </a:ext>
            </a:extLst>
          </p:cNvPr>
          <p:cNvSpPr>
            <a:spLocks noGrp="1"/>
          </p:cNvSpPr>
          <p:nvPr>
            <p:ph type="sldNum" sz="quarter" idx="12"/>
          </p:nvPr>
        </p:nvSpPr>
        <p:spPr/>
        <p:txBody>
          <a:bodyPr/>
          <a:lstStyle/>
          <a:p>
            <a:pPr algn="r"/>
            <a:fld id="{D57F1E4F-1CFF-5643-939E-217C01CDF565}" type="slidenum">
              <a:rPr lang="en-US" smtClean="0"/>
              <a:pPr algn="r"/>
              <a:t>18</a:t>
            </a:fld>
            <a:endParaRPr lang="en-US" dirty="0"/>
          </a:p>
        </p:txBody>
      </p:sp>
      <p:sp>
        <p:nvSpPr>
          <p:cNvPr id="2" name="テキスト ボックス 1">
            <a:extLst>
              <a:ext uri="{FF2B5EF4-FFF2-40B4-BE49-F238E27FC236}">
                <a16:creationId xmlns:a16="http://schemas.microsoft.com/office/drawing/2014/main" id="{3528EF0F-A715-4411-8750-84FBE2501650}"/>
              </a:ext>
            </a:extLst>
          </p:cNvPr>
          <p:cNvSpPr txBox="1"/>
          <p:nvPr/>
        </p:nvSpPr>
        <p:spPr>
          <a:xfrm>
            <a:off x="14514" y="87087"/>
            <a:ext cx="2339102" cy="461665"/>
          </a:xfrm>
          <a:prstGeom prst="rect">
            <a:avLst/>
          </a:prstGeom>
          <a:noFill/>
        </p:spPr>
        <p:txBody>
          <a:bodyPr wrap="none" rtlCol="0">
            <a:spAutoFit/>
          </a:bodyPr>
          <a:lstStyle/>
          <a:p>
            <a:r>
              <a:rPr kumimoji="1" lang="ja-JP" altLang="en-US" sz="2400" b="1" dirty="0">
                <a:latin typeface="+mn-ea"/>
              </a:rPr>
              <a:t>６．振込通知書</a:t>
            </a:r>
            <a:endParaRPr kumimoji="1" lang="en-US" altLang="ja-JP" sz="2400" b="1" dirty="0">
              <a:latin typeface="+mn-ea"/>
            </a:endParaRPr>
          </a:p>
        </p:txBody>
      </p:sp>
      <p:sp>
        <p:nvSpPr>
          <p:cNvPr id="7" name="テキスト ボックス 6">
            <a:extLst>
              <a:ext uri="{FF2B5EF4-FFF2-40B4-BE49-F238E27FC236}">
                <a16:creationId xmlns:a16="http://schemas.microsoft.com/office/drawing/2014/main" id="{BB545ADA-39C0-4237-A845-D5FF48594927}"/>
              </a:ext>
            </a:extLst>
          </p:cNvPr>
          <p:cNvSpPr txBox="1"/>
          <p:nvPr/>
        </p:nvSpPr>
        <p:spPr>
          <a:xfrm>
            <a:off x="261255" y="902676"/>
            <a:ext cx="10701153" cy="5078313"/>
          </a:xfrm>
          <a:prstGeom prst="rect">
            <a:avLst/>
          </a:prstGeom>
          <a:noFill/>
        </p:spPr>
        <p:txBody>
          <a:bodyPr wrap="square" rtlCol="0">
            <a:spAutoFit/>
          </a:bodyPr>
          <a:lstStyle/>
          <a:p>
            <a:r>
              <a:rPr kumimoji="1" lang="ja-JP" altLang="en-US" dirty="0"/>
              <a:t>＜振込通知書確認方法＞</a:t>
            </a:r>
          </a:p>
          <a:p>
            <a:r>
              <a:rPr kumimoji="1" lang="ja-JP" altLang="en-US" dirty="0"/>
              <a:t>１　振込日当日に、電子請求書システム利用申請書の連絡用メールアドレス宛てに、</a:t>
            </a:r>
            <a:endParaRPr kumimoji="1" lang="en-US" altLang="ja-JP" dirty="0"/>
          </a:p>
          <a:p>
            <a:r>
              <a:rPr kumimoji="1" lang="ja-JP" altLang="en-US" dirty="0"/>
              <a:t>　　次のようなメールが届きます。本文中の</a:t>
            </a:r>
            <a:r>
              <a:rPr kumimoji="1" lang="en-US" altLang="ja-JP" dirty="0"/>
              <a:t>URL</a:t>
            </a:r>
            <a:r>
              <a:rPr kumimoji="1" lang="ja-JP" altLang="en-US" dirty="0"/>
              <a:t>をクリックします。</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a:p>
            <a:r>
              <a:rPr kumimoji="1" lang="ja-JP" altLang="en-US" dirty="0"/>
              <a:t> </a:t>
            </a:r>
          </a:p>
          <a:p>
            <a:r>
              <a:rPr kumimoji="1" lang="ja-JP" altLang="en-US" dirty="0"/>
              <a:t>２　メールアドレス欄に自動入力されているメールアドレスが自身のものである</a:t>
            </a:r>
          </a:p>
          <a:p>
            <a:r>
              <a:rPr kumimoji="1" lang="ja-JP" altLang="en-US" dirty="0"/>
              <a:t>　　ことを確認し、「送信」ボタンをクリックします。</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pic>
        <p:nvPicPr>
          <p:cNvPr id="6" name="図 5">
            <a:extLst>
              <a:ext uri="{FF2B5EF4-FFF2-40B4-BE49-F238E27FC236}">
                <a16:creationId xmlns:a16="http://schemas.microsoft.com/office/drawing/2014/main" id="{3776C974-F3E6-43D8-8A96-FC70C9FC655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92492" y="1814195"/>
            <a:ext cx="4638675" cy="1614805"/>
          </a:xfrm>
          <a:prstGeom prst="rect">
            <a:avLst/>
          </a:prstGeom>
          <a:noFill/>
          <a:ln>
            <a:noFill/>
          </a:ln>
        </p:spPr>
      </p:pic>
      <p:pic>
        <p:nvPicPr>
          <p:cNvPr id="8" name="図 7">
            <a:extLst>
              <a:ext uri="{FF2B5EF4-FFF2-40B4-BE49-F238E27FC236}">
                <a16:creationId xmlns:a16="http://schemas.microsoft.com/office/drawing/2014/main" id="{C350C64E-3D78-42E8-BF1E-B2C9B817A5B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283093" y="4349039"/>
            <a:ext cx="2657475" cy="1631950"/>
          </a:xfrm>
          <a:prstGeom prst="rect">
            <a:avLst/>
          </a:prstGeom>
          <a:noFill/>
          <a:ln>
            <a:noFill/>
          </a:ln>
        </p:spPr>
      </p:pic>
    </p:spTree>
    <p:extLst>
      <p:ext uri="{BB962C8B-B14F-4D97-AF65-F5344CB8AC3E}">
        <p14:creationId xmlns:p14="http://schemas.microsoft.com/office/powerpoint/2010/main" val="2009170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5E5775EC-7FCD-4C02-8DCE-7EAB065C563E}"/>
              </a:ext>
            </a:extLst>
          </p:cNvPr>
          <p:cNvSpPr>
            <a:spLocks noGrp="1"/>
          </p:cNvSpPr>
          <p:nvPr>
            <p:ph type="sldNum" sz="quarter" idx="12"/>
          </p:nvPr>
        </p:nvSpPr>
        <p:spPr/>
        <p:txBody>
          <a:bodyPr/>
          <a:lstStyle/>
          <a:p>
            <a:pPr algn="r"/>
            <a:fld id="{D57F1E4F-1CFF-5643-939E-217C01CDF565}" type="slidenum">
              <a:rPr lang="en-US" smtClean="0"/>
              <a:pPr algn="r"/>
              <a:t>1</a:t>
            </a:fld>
            <a:endParaRPr lang="en-US" dirty="0"/>
          </a:p>
        </p:txBody>
      </p:sp>
      <p:sp>
        <p:nvSpPr>
          <p:cNvPr id="2" name="テキスト ボックス 1">
            <a:extLst>
              <a:ext uri="{FF2B5EF4-FFF2-40B4-BE49-F238E27FC236}">
                <a16:creationId xmlns:a16="http://schemas.microsoft.com/office/drawing/2014/main" id="{3528EF0F-A715-4411-8750-84FBE2501650}"/>
              </a:ext>
            </a:extLst>
          </p:cNvPr>
          <p:cNvSpPr txBox="1"/>
          <p:nvPr/>
        </p:nvSpPr>
        <p:spPr>
          <a:xfrm>
            <a:off x="14514" y="87087"/>
            <a:ext cx="3570208" cy="461665"/>
          </a:xfrm>
          <a:prstGeom prst="rect">
            <a:avLst/>
          </a:prstGeom>
          <a:noFill/>
        </p:spPr>
        <p:txBody>
          <a:bodyPr wrap="none" rtlCol="0">
            <a:spAutoFit/>
          </a:bodyPr>
          <a:lstStyle/>
          <a:p>
            <a:r>
              <a:rPr kumimoji="1" lang="ja-JP" altLang="en-US" sz="2400" b="1" dirty="0">
                <a:latin typeface="+mn-ea"/>
              </a:rPr>
              <a:t>１．利用申請・取消申請</a:t>
            </a:r>
            <a:endParaRPr kumimoji="1" lang="en-US" altLang="ja-JP" sz="2400" b="1" dirty="0">
              <a:latin typeface="+mn-ea"/>
            </a:endParaRPr>
          </a:p>
        </p:txBody>
      </p:sp>
      <p:sp>
        <p:nvSpPr>
          <p:cNvPr id="7" name="テキスト ボックス 6">
            <a:extLst>
              <a:ext uri="{FF2B5EF4-FFF2-40B4-BE49-F238E27FC236}">
                <a16:creationId xmlns:a16="http://schemas.microsoft.com/office/drawing/2014/main" id="{BB545ADA-39C0-4237-A845-D5FF48594927}"/>
              </a:ext>
            </a:extLst>
          </p:cNvPr>
          <p:cNvSpPr txBox="1"/>
          <p:nvPr/>
        </p:nvSpPr>
        <p:spPr>
          <a:xfrm>
            <a:off x="261255" y="902676"/>
            <a:ext cx="10701153" cy="1200329"/>
          </a:xfrm>
          <a:prstGeom prst="rect">
            <a:avLst/>
          </a:prstGeom>
          <a:noFill/>
        </p:spPr>
        <p:txBody>
          <a:bodyPr wrap="square" rtlCol="0">
            <a:spAutoFit/>
          </a:bodyPr>
          <a:lstStyle/>
          <a:p>
            <a:r>
              <a:rPr kumimoji="1" lang="ja-JP" altLang="en-US" b="1" dirty="0"/>
              <a:t>■電子請求書システムご利用開始時</a:t>
            </a:r>
            <a:endParaRPr kumimoji="1" lang="en-US" altLang="ja-JP" b="1" dirty="0"/>
          </a:p>
          <a:p>
            <a:r>
              <a:rPr kumimoji="1" lang="ja-JP" altLang="en-US" dirty="0"/>
              <a:t>　あいち電子申請・届出システムによる申請もしくは、</a:t>
            </a:r>
            <a:endParaRPr kumimoji="1" lang="en-US" altLang="ja-JP" dirty="0"/>
          </a:p>
          <a:p>
            <a:r>
              <a:rPr kumimoji="1" lang="ja-JP" altLang="en-US" dirty="0"/>
              <a:t>　「電子請求書システム利用申請書　兼　振込通知依頼書」をご提出ください。</a:t>
            </a:r>
            <a:endParaRPr kumimoji="1" lang="en-US" altLang="ja-JP" dirty="0"/>
          </a:p>
          <a:p>
            <a:r>
              <a:rPr kumimoji="1" lang="ja-JP" altLang="en-US" dirty="0"/>
              <a:t>　（様式は、日進市のホームページ「会計課」「電子請求書システムをご利用ください」ページ内）　　</a:t>
            </a:r>
            <a:endParaRPr kumimoji="1" lang="en-US" altLang="ja-JP" dirty="0"/>
          </a:p>
        </p:txBody>
      </p:sp>
      <p:graphicFrame>
        <p:nvGraphicFramePr>
          <p:cNvPr id="4" name="オブジェクト 3">
            <a:extLst>
              <a:ext uri="{FF2B5EF4-FFF2-40B4-BE49-F238E27FC236}">
                <a16:creationId xmlns:a16="http://schemas.microsoft.com/office/drawing/2014/main" id="{0049DE68-80B8-4A03-83D0-B01266597D3F}"/>
              </a:ext>
            </a:extLst>
          </p:cNvPr>
          <p:cNvGraphicFramePr>
            <a:graphicFrameLocks noChangeAspect="1"/>
          </p:cNvGraphicFramePr>
          <p:nvPr>
            <p:extLst>
              <p:ext uri="{D42A27DB-BD31-4B8C-83A1-F6EECF244321}">
                <p14:modId xmlns:p14="http://schemas.microsoft.com/office/powerpoint/2010/main" val="858421705"/>
              </p:ext>
            </p:extLst>
          </p:nvPr>
        </p:nvGraphicFramePr>
        <p:xfrm>
          <a:off x="7213436" y="2103006"/>
          <a:ext cx="3702487" cy="4508238"/>
        </p:xfrm>
        <a:graphic>
          <a:graphicData uri="http://schemas.openxmlformats.org/presentationml/2006/ole">
            <mc:AlternateContent xmlns:mc="http://schemas.openxmlformats.org/markup-compatibility/2006">
              <mc:Choice xmlns:v="urn:schemas-microsoft-com:vml" Requires="v">
                <p:oleObj spid="_x0000_s3164" name="Document" r:id="rId5" imgW="6241665" imgH="7584931" progId="Word.Document.12">
                  <p:embed/>
                </p:oleObj>
              </mc:Choice>
              <mc:Fallback>
                <p:oleObj name="Document" r:id="rId5" imgW="6241665" imgH="7584931" progId="Word.Document.12">
                  <p:embed/>
                  <p:pic>
                    <p:nvPicPr>
                      <p:cNvPr id="0" name=""/>
                      <p:cNvPicPr/>
                      <p:nvPr/>
                    </p:nvPicPr>
                    <p:blipFill>
                      <a:blip r:embed="rId6"/>
                      <a:stretch>
                        <a:fillRect/>
                      </a:stretch>
                    </p:blipFill>
                    <p:spPr>
                      <a:xfrm>
                        <a:off x="7213436" y="2103006"/>
                        <a:ext cx="3702487" cy="4508238"/>
                      </a:xfrm>
                      <a:prstGeom prst="rect">
                        <a:avLst/>
                      </a:prstGeom>
                    </p:spPr>
                  </p:pic>
                </p:oleObj>
              </mc:Fallback>
            </mc:AlternateContent>
          </a:graphicData>
        </a:graphic>
      </p:graphicFrame>
      <p:pic>
        <p:nvPicPr>
          <p:cNvPr id="8" name="図 7">
            <a:extLst>
              <a:ext uri="{FF2B5EF4-FFF2-40B4-BE49-F238E27FC236}">
                <a16:creationId xmlns:a16="http://schemas.microsoft.com/office/drawing/2014/main" id="{C2FDBD8A-69FE-484F-AC4A-93F4F1877D56}"/>
              </a:ext>
            </a:extLst>
          </p:cNvPr>
          <p:cNvPicPr>
            <a:picLocks noChangeAspect="1"/>
          </p:cNvPicPr>
          <p:nvPr/>
        </p:nvPicPr>
        <p:blipFill>
          <a:blip r:embed="rId7"/>
          <a:stretch>
            <a:fillRect/>
          </a:stretch>
        </p:blipFill>
        <p:spPr>
          <a:xfrm>
            <a:off x="571647" y="2103005"/>
            <a:ext cx="5558910" cy="4508238"/>
          </a:xfrm>
          <a:prstGeom prst="rect">
            <a:avLst/>
          </a:prstGeom>
        </p:spPr>
      </p:pic>
    </p:spTree>
    <p:custDataLst>
      <p:tags r:id="rId2"/>
    </p:custDataLst>
    <p:extLst>
      <p:ext uri="{BB962C8B-B14F-4D97-AF65-F5344CB8AC3E}">
        <p14:creationId xmlns:p14="http://schemas.microsoft.com/office/powerpoint/2010/main" val="3222024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5E5775EC-7FCD-4C02-8DCE-7EAB065C563E}"/>
              </a:ext>
            </a:extLst>
          </p:cNvPr>
          <p:cNvSpPr>
            <a:spLocks noGrp="1"/>
          </p:cNvSpPr>
          <p:nvPr>
            <p:ph type="sldNum" sz="quarter" idx="12"/>
          </p:nvPr>
        </p:nvSpPr>
        <p:spPr/>
        <p:txBody>
          <a:bodyPr/>
          <a:lstStyle/>
          <a:p>
            <a:pPr algn="r"/>
            <a:fld id="{D57F1E4F-1CFF-5643-939E-217C01CDF565}" type="slidenum">
              <a:rPr lang="en-US" smtClean="0"/>
              <a:pPr algn="r"/>
              <a:t>19</a:t>
            </a:fld>
            <a:endParaRPr lang="en-US" dirty="0"/>
          </a:p>
        </p:txBody>
      </p:sp>
      <p:sp>
        <p:nvSpPr>
          <p:cNvPr id="2" name="テキスト ボックス 1">
            <a:extLst>
              <a:ext uri="{FF2B5EF4-FFF2-40B4-BE49-F238E27FC236}">
                <a16:creationId xmlns:a16="http://schemas.microsoft.com/office/drawing/2014/main" id="{3528EF0F-A715-4411-8750-84FBE2501650}"/>
              </a:ext>
            </a:extLst>
          </p:cNvPr>
          <p:cNvSpPr txBox="1"/>
          <p:nvPr/>
        </p:nvSpPr>
        <p:spPr>
          <a:xfrm>
            <a:off x="14514" y="87087"/>
            <a:ext cx="2339102" cy="461665"/>
          </a:xfrm>
          <a:prstGeom prst="rect">
            <a:avLst/>
          </a:prstGeom>
          <a:noFill/>
        </p:spPr>
        <p:txBody>
          <a:bodyPr wrap="none" rtlCol="0">
            <a:spAutoFit/>
          </a:bodyPr>
          <a:lstStyle/>
          <a:p>
            <a:r>
              <a:rPr kumimoji="1" lang="ja-JP" altLang="en-US" sz="2400" b="1" dirty="0">
                <a:latin typeface="+mn-ea"/>
              </a:rPr>
              <a:t>６．振込通知書</a:t>
            </a:r>
            <a:endParaRPr kumimoji="1" lang="en-US" altLang="ja-JP" sz="2400" b="1" dirty="0">
              <a:latin typeface="+mn-ea"/>
            </a:endParaRPr>
          </a:p>
        </p:txBody>
      </p:sp>
      <p:sp>
        <p:nvSpPr>
          <p:cNvPr id="7" name="テキスト ボックス 6">
            <a:extLst>
              <a:ext uri="{FF2B5EF4-FFF2-40B4-BE49-F238E27FC236}">
                <a16:creationId xmlns:a16="http://schemas.microsoft.com/office/drawing/2014/main" id="{BB545ADA-39C0-4237-A845-D5FF48594927}"/>
              </a:ext>
            </a:extLst>
          </p:cNvPr>
          <p:cNvSpPr txBox="1"/>
          <p:nvPr/>
        </p:nvSpPr>
        <p:spPr>
          <a:xfrm>
            <a:off x="261255" y="902676"/>
            <a:ext cx="10701153" cy="5355312"/>
          </a:xfrm>
          <a:prstGeom prst="rect">
            <a:avLst/>
          </a:prstGeom>
          <a:noFill/>
        </p:spPr>
        <p:txBody>
          <a:bodyPr wrap="square" rtlCol="0">
            <a:spAutoFit/>
          </a:bodyPr>
          <a:lstStyle/>
          <a:p>
            <a:r>
              <a:rPr kumimoji="1" lang="ja-JP" altLang="en-US" dirty="0"/>
              <a:t>３　事業者様の指定アドレス宛てに、次のようなメールが送信されます。</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a:p>
            <a:r>
              <a:rPr kumimoji="1" lang="ja-JP" altLang="en-US" dirty="0"/>
              <a:t> </a:t>
            </a:r>
          </a:p>
          <a:p>
            <a:endParaRPr kumimoji="1" lang="en-US" altLang="ja-JP" dirty="0"/>
          </a:p>
          <a:p>
            <a:r>
              <a:rPr kumimoji="1" lang="ja-JP" altLang="en-US" dirty="0"/>
              <a:t>４　３のメールの文中にあるパスワードを以下のとおり表示された入力欄に入力し、「送信」ボタンを</a:t>
            </a:r>
          </a:p>
          <a:p>
            <a:r>
              <a:rPr kumimoji="1" lang="ja-JP" altLang="en-US" dirty="0"/>
              <a:t>　　クリックします。</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a:p>
            <a:r>
              <a:rPr kumimoji="1" lang="ja-JP" altLang="en-US" dirty="0"/>
              <a:t>　　　　　　　　　　 </a:t>
            </a:r>
          </a:p>
          <a:p>
            <a:endParaRPr kumimoji="1" lang="ja-JP" altLang="en-US" dirty="0"/>
          </a:p>
        </p:txBody>
      </p:sp>
      <p:pic>
        <p:nvPicPr>
          <p:cNvPr id="9" name="図 8">
            <a:extLst>
              <a:ext uri="{FF2B5EF4-FFF2-40B4-BE49-F238E27FC236}">
                <a16:creationId xmlns:a16="http://schemas.microsoft.com/office/drawing/2014/main" id="{5482B7FC-09B0-4C2D-9621-9DADD3D3C83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684481" y="1346403"/>
            <a:ext cx="3629025" cy="1491615"/>
          </a:xfrm>
          <a:prstGeom prst="rect">
            <a:avLst/>
          </a:prstGeom>
          <a:noFill/>
          <a:ln>
            <a:noFill/>
          </a:ln>
        </p:spPr>
      </p:pic>
      <p:pic>
        <p:nvPicPr>
          <p:cNvPr id="10" name="図 9">
            <a:extLst>
              <a:ext uri="{FF2B5EF4-FFF2-40B4-BE49-F238E27FC236}">
                <a16:creationId xmlns:a16="http://schemas.microsoft.com/office/drawing/2014/main" id="{087263E9-DC3E-4786-9F41-B097FA73A74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26465" y="4019983"/>
            <a:ext cx="2345055" cy="1419225"/>
          </a:xfrm>
          <a:prstGeom prst="rect">
            <a:avLst/>
          </a:prstGeom>
          <a:noFill/>
          <a:ln>
            <a:noFill/>
          </a:ln>
        </p:spPr>
      </p:pic>
    </p:spTree>
    <p:extLst>
      <p:ext uri="{BB962C8B-B14F-4D97-AF65-F5344CB8AC3E}">
        <p14:creationId xmlns:p14="http://schemas.microsoft.com/office/powerpoint/2010/main" val="1160901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5E5775EC-7FCD-4C02-8DCE-7EAB065C563E}"/>
              </a:ext>
            </a:extLst>
          </p:cNvPr>
          <p:cNvSpPr>
            <a:spLocks noGrp="1"/>
          </p:cNvSpPr>
          <p:nvPr>
            <p:ph type="sldNum" sz="quarter" idx="12"/>
          </p:nvPr>
        </p:nvSpPr>
        <p:spPr/>
        <p:txBody>
          <a:bodyPr/>
          <a:lstStyle/>
          <a:p>
            <a:pPr algn="r"/>
            <a:fld id="{D57F1E4F-1CFF-5643-939E-217C01CDF565}" type="slidenum">
              <a:rPr lang="en-US" smtClean="0"/>
              <a:pPr algn="r"/>
              <a:t>20</a:t>
            </a:fld>
            <a:endParaRPr lang="en-US" dirty="0"/>
          </a:p>
        </p:txBody>
      </p:sp>
      <p:sp>
        <p:nvSpPr>
          <p:cNvPr id="2" name="テキスト ボックス 1">
            <a:extLst>
              <a:ext uri="{FF2B5EF4-FFF2-40B4-BE49-F238E27FC236}">
                <a16:creationId xmlns:a16="http://schemas.microsoft.com/office/drawing/2014/main" id="{3528EF0F-A715-4411-8750-84FBE2501650}"/>
              </a:ext>
            </a:extLst>
          </p:cNvPr>
          <p:cNvSpPr txBox="1"/>
          <p:nvPr/>
        </p:nvSpPr>
        <p:spPr>
          <a:xfrm>
            <a:off x="14514" y="87087"/>
            <a:ext cx="2339102" cy="461665"/>
          </a:xfrm>
          <a:prstGeom prst="rect">
            <a:avLst/>
          </a:prstGeom>
          <a:noFill/>
        </p:spPr>
        <p:txBody>
          <a:bodyPr wrap="none" rtlCol="0">
            <a:spAutoFit/>
          </a:bodyPr>
          <a:lstStyle/>
          <a:p>
            <a:r>
              <a:rPr kumimoji="1" lang="ja-JP" altLang="en-US" sz="2400" b="1" dirty="0">
                <a:latin typeface="+mn-ea"/>
              </a:rPr>
              <a:t>６．振込通知書</a:t>
            </a:r>
            <a:endParaRPr kumimoji="1" lang="en-US" altLang="ja-JP" sz="2400" b="1" dirty="0">
              <a:latin typeface="+mn-ea"/>
            </a:endParaRPr>
          </a:p>
        </p:txBody>
      </p:sp>
      <p:sp>
        <p:nvSpPr>
          <p:cNvPr id="7" name="テキスト ボックス 6">
            <a:extLst>
              <a:ext uri="{FF2B5EF4-FFF2-40B4-BE49-F238E27FC236}">
                <a16:creationId xmlns:a16="http://schemas.microsoft.com/office/drawing/2014/main" id="{BB545ADA-39C0-4237-A845-D5FF48594927}"/>
              </a:ext>
            </a:extLst>
          </p:cNvPr>
          <p:cNvSpPr txBox="1"/>
          <p:nvPr/>
        </p:nvSpPr>
        <p:spPr>
          <a:xfrm>
            <a:off x="261255" y="902676"/>
            <a:ext cx="10701153" cy="4247317"/>
          </a:xfrm>
          <a:prstGeom prst="rect">
            <a:avLst/>
          </a:prstGeom>
          <a:noFill/>
        </p:spPr>
        <p:txBody>
          <a:bodyPr wrap="square" rtlCol="0">
            <a:spAutoFit/>
          </a:bodyPr>
          <a:lstStyle/>
          <a:p>
            <a:r>
              <a:rPr kumimoji="1" lang="ja-JP" altLang="en-US" dirty="0"/>
              <a:t>５　配布指定したファイルが表示されますので、事業者様の企業名のファイルの右にある「ダウンロード」ボタンをクリックして、ダウンロードを実施してください。</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a:p>
            <a:r>
              <a:rPr kumimoji="1" lang="ja-JP" altLang="en-US" dirty="0"/>
              <a:t>　　　　　　　　　 </a:t>
            </a:r>
          </a:p>
          <a:p>
            <a:r>
              <a:rPr kumimoji="1" lang="ja-JP" altLang="en-US" dirty="0"/>
              <a:t>　＜注意＞①他事業者様のファイルはダウンロードしないでください。</a:t>
            </a:r>
          </a:p>
          <a:p>
            <a:r>
              <a:rPr kumimoji="1" lang="ja-JP" altLang="en-US" dirty="0"/>
              <a:t>　　　　　②ダウンロード回数が決まっております。１事業者様１回のダウンロードをお願いします。</a:t>
            </a:r>
          </a:p>
          <a:p>
            <a:r>
              <a:rPr kumimoji="1" lang="ja-JP" altLang="en-US" dirty="0"/>
              <a:t>　　　　　③ダウンロード期限は</a:t>
            </a:r>
            <a:r>
              <a:rPr kumimoji="1" lang="en-US" altLang="ja-JP" dirty="0"/>
              <a:t>1</a:t>
            </a:r>
            <a:r>
              <a:rPr kumimoji="1" lang="ja-JP" altLang="en-US" dirty="0"/>
              <a:t>週間です。期限が過ぎるとダウンロードできなくなります。</a:t>
            </a:r>
          </a:p>
          <a:p>
            <a:endParaRPr kumimoji="1" lang="ja-JP" altLang="en-US" dirty="0"/>
          </a:p>
          <a:p>
            <a:r>
              <a:rPr kumimoji="1" lang="ja-JP" altLang="en-US" dirty="0"/>
              <a:t>６　フォルダを開く際にパスワード入力を求められますので、事前に送付した「日進市電子請求書システム利用連絡票」に記載されているパスワードを入力してください。</a:t>
            </a:r>
          </a:p>
          <a:p>
            <a:endParaRPr kumimoji="1" lang="ja-JP" altLang="en-US" dirty="0"/>
          </a:p>
        </p:txBody>
      </p:sp>
      <p:pic>
        <p:nvPicPr>
          <p:cNvPr id="8" name="図 7">
            <a:extLst>
              <a:ext uri="{FF2B5EF4-FFF2-40B4-BE49-F238E27FC236}">
                <a16:creationId xmlns:a16="http://schemas.microsoft.com/office/drawing/2014/main" id="{D6906F54-6B40-402C-93F6-EB8877BD1B6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37441" y="1623060"/>
            <a:ext cx="3752850" cy="1173480"/>
          </a:xfrm>
          <a:prstGeom prst="rect">
            <a:avLst/>
          </a:prstGeom>
          <a:noFill/>
          <a:ln>
            <a:noFill/>
          </a:ln>
        </p:spPr>
      </p:pic>
    </p:spTree>
    <p:extLst>
      <p:ext uri="{BB962C8B-B14F-4D97-AF65-F5344CB8AC3E}">
        <p14:creationId xmlns:p14="http://schemas.microsoft.com/office/powerpoint/2010/main" val="3933004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5E5775EC-7FCD-4C02-8DCE-7EAB065C563E}"/>
              </a:ext>
            </a:extLst>
          </p:cNvPr>
          <p:cNvSpPr>
            <a:spLocks noGrp="1"/>
          </p:cNvSpPr>
          <p:nvPr>
            <p:ph type="sldNum" sz="quarter" idx="12"/>
          </p:nvPr>
        </p:nvSpPr>
        <p:spPr/>
        <p:txBody>
          <a:bodyPr/>
          <a:lstStyle/>
          <a:p>
            <a:pPr algn="r"/>
            <a:fld id="{D57F1E4F-1CFF-5643-939E-217C01CDF565}" type="slidenum">
              <a:rPr lang="en-US" smtClean="0"/>
              <a:pPr algn="r"/>
              <a:t>21</a:t>
            </a:fld>
            <a:endParaRPr lang="en-US" dirty="0"/>
          </a:p>
        </p:txBody>
      </p:sp>
      <p:sp>
        <p:nvSpPr>
          <p:cNvPr id="2" name="テキスト ボックス 1">
            <a:extLst>
              <a:ext uri="{FF2B5EF4-FFF2-40B4-BE49-F238E27FC236}">
                <a16:creationId xmlns:a16="http://schemas.microsoft.com/office/drawing/2014/main" id="{3528EF0F-A715-4411-8750-84FBE2501650}"/>
              </a:ext>
            </a:extLst>
          </p:cNvPr>
          <p:cNvSpPr txBox="1"/>
          <p:nvPr/>
        </p:nvSpPr>
        <p:spPr>
          <a:xfrm>
            <a:off x="14514" y="87087"/>
            <a:ext cx="2031325" cy="461665"/>
          </a:xfrm>
          <a:prstGeom prst="rect">
            <a:avLst/>
          </a:prstGeom>
          <a:noFill/>
        </p:spPr>
        <p:txBody>
          <a:bodyPr wrap="none" rtlCol="0">
            <a:spAutoFit/>
          </a:bodyPr>
          <a:lstStyle/>
          <a:p>
            <a:r>
              <a:rPr kumimoji="1" lang="ja-JP" altLang="en-US" sz="2400" b="1" dirty="0">
                <a:latin typeface="+mn-ea"/>
              </a:rPr>
              <a:t>７．契約約款</a:t>
            </a:r>
            <a:endParaRPr kumimoji="1" lang="en-US" altLang="ja-JP" sz="2400" b="1" dirty="0">
              <a:latin typeface="+mn-ea"/>
            </a:endParaRPr>
          </a:p>
        </p:txBody>
      </p:sp>
      <p:sp>
        <p:nvSpPr>
          <p:cNvPr id="7" name="テキスト ボックス 6">
            <a:extLst>
              <a:ext uri="{FF2B5EF4-FFF2-40B4-BE49-F238E27FC236}">
                <a16:creationId xmlns:a16="http://schemas.microsoft.com/office/drawing/2014/main" id="{BB545ADA-39C0-4237-A845-D5FF48594927}"/>
              </a:ext>
            </a:extLst>
          </p:cNvPr>
          <p:cNvSpPr txBox="1"/>
          <p:nvPr/>
        </p:nvSpPr>
        <p:spPr>
          <a:xfrm>
            <a:off x="261255" y="902676"/>
            <a:ext cx="10701153" cy="923330"/>
          </a:xfrm>
          <a:prstGeom prst="rect">
            <a:avLst/>
          </a:prstGeom>
          <a:noFill/>
        </p:spPr>
        <p:txBody>
          <a:bodyPr wrap="square" rtlCol="0">
            <a:spAutoFit/>
          </a:bodyPr>
          <a:lstStyle/>
          <a:p>
            <a:r>
              <a:rPr kumimoji="1" lang="ja-JP" altLang="en-US" b="1" dirty="0"/>
              <a:t>■</a:t>
            </a:r>
            <a:r>
              <a:rPr kumimoji="1" lang="ja-JP" altLang="en-US" dirty="0"/>
              <a:t>日進市では、電子請求書システムを導入することに伴い、令和６年度より契約約款を変更しました。</a:t>
            </a:r>
            <a:endParaRPr kumimoji="1" lang="en-US" altLang="ja-JP" dirty="0"/>
          </a:p>
          <a:p>
            <a:r>
              <a:rPr kumimoji="1" lang="ja-JP" altLang="en-US" dirty="0"/>
              <a:t>　日進市と契約書・請書を交わした案件の請求書は、</a:t>
            </a:r>
            <a:endParaRPr kumimoji="1" lang="en-US" altLang="ja-JP" dirty="0"/>
          </a:p>
          <a:p>
            <a:r>
              <a:rPr kumimoji="1" lang="ja-JP" altLang="en-US" dirty="0"/>
              <a:t>　原則</a:t>
            </a:r>
            <a:r>
              <a:rPr kumimoji="1" lang="en-US" altLang="ja-JP" dirty="0" err="1"/>
              <a:t>Haratte</a:t>
            </a:r>
            <a:r>
              <a:rPr kumimoji="1" lang="ja-JP" altLang="en-US" dirty="0"/>
              <a:t>で作成した請求書をご使用くださいますようお願いします。</a:t>
            </a:r>
            <a:endParaRPr kumimoji="1" lang="en-US" altLang="ja-JP" dirty="0"/>
          </a:p>
        </p:txBody>
      </p:sp>
      <p:pic>
        <p:nvPicPr>
          <p:cNvPr id="9" name="図 8">
            <a:extLst>
              <a:ext uri="{FF2B5EF4-FFF2-40B4-BE49-F238E27FC236}">
                <a16:creationId xmlns:a16="http://schemas.microsoft.com/office/drawing/2014/main" id="{CF5C439E-19B8-4FA2-B097-920223C99007}"/>
              </a:ext>
            </a:extLst>
          </p:cNvPr>
          <p:cNvPicPr>
            <a:picLocks noChangeAspect="1"/>
          </p:cNvPicPr>
          <p:nvPr/>
        </p:nvPicPr>
        <p:blipFill>
          <a:blip r:embed="rId3"/>
          <a:stretch>
            <a:fillRect/>
          </a:stretch>
        </p:blipFill>
        <p:spPr>
          <a:xfrm>
            <a:off x="2362769" y="2265720"/>
            <a:ext cx="7466461" cy="3689604"/>
          </a:xfrm>
          <a:prstGeom prst="rect">
            <a:avLst/>
          </a:prstGeom>
        </p:spPr>
      </p:pic>
    </p:spTree>
    <p:extLst>
      <p:ext uri="{BB962C8B-B14F-4D97-AF65-F5344CB8AC3E}">
        <p14:creationId xmlns:p14="http://schemas.microsoft.com/office/powerpoint/2010/main" val="2310227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5E5775EC-7FCD-4C02-8DCE-7EAB065C563E}"/>
              </a:ext>
            </a:extLst>
          </p:cNvPr>
          <p:cNvSpPr>
            <a:spLocks noGrp="1"/>
          </p:cNvSpPr>
          <p:nvPr>
            <p:ph type="sldNum" sz="quarter" idx="12"/>
          </p:nvPr>
        </p:nvSpPr>
        <p:spPr/>
        <p:txBody>
          <a:bodyPr/>
          <a:lstStyle/>
          <a:p>
            <a:pPr algn="r"/>
            <a:fld id="{D57F1E4F-1CFF-5643-939E-217C01CDF565}" type="slidenum">
              <a:rPr lang="en-US" smtClean="0"/>
              <a:pPr algn="r"/>
              <a:t>22</a:t>
            </a:fld>
            <a:endParaRPr lang="en-US" dirty="0"/>
          </a:p>
        </p:txBody>
      </p:sp>
      <p:sp>
        <p:nvSpPr>
          <p:cNvPr id="2" name="テキスト ボックス 1">
            <a:extLst>
              <a:ext uri="{FF2B5EF4-FFF2-40B4-BE49-F238E27FC236}">
                <a16:creationId xmlns:a16="http://schemas.microsoft.com/office/drawing/2014/main" id="{3528EF0F-A715-4411-8750-84FBE2501650}"/>
              </a:ext>
            </a:extLst>
          </p:cNvPr>
          <p:cNvSpPr txBox="1"/>
          <p:nvPr/>
        </p:nvSpPr>
        <p:spPr>
          <a:xfrm>
            <a:off x="14514" y="87087"/>
            <a:ext cx="2031325" cy="461665"/>
          </a:xfrm>
          <a:prstGeom prst="rect">
            <a:avLst/>
          </a:prstGeom>
          <a:noFill/>
        </p:spPr>
        <p:txBody>
          <a:bodyPr wrap="none" rtlCol="0">
            <a:spAutoFit/>
          </a:bodyPr>
          <a:lstStyle/>
          <a:p>
            <a:r>
              <a:rPr kumimoji="1" lang="ja-JP" altLang="en-US" sz="2400" b="1" dirty="0">
                <a:latin typeface="+mn-ea"/>
              </a:rPr>
              <a:t>７．契約約款</a:t>
            </a:r>
            <a:endParaRPr kumimoji="1" lang="en-US" altLang="ja-JP" sz="2400" b="1" dirty="0">
              <a:latin typeface="+mn-ea"/>
            </a:endParaRPr>
          </a:p>
        </p:txBody>
      </p:sp>
      <p:sp>
        <p:nvSpPr>
          <p:cNvPr id="7" name="テキスト ボックス 6">
            <a:extLst>
              <a:ext uri="{FF2B5EF4-FFF2-40B4-BE49-F238E27FC236}">
                <a16:creationId xmlns:a16="http://schemas.microsoft.com/office/drawing/2014/main" id="{BB545ADA-39C0-4237-A845-D5FF48594927}"/>
              </a:ext>
            </a:extLst>
          </p:cNvPr>
          <p:cNvSpPr txBox="1"/>
          <p:nvPr/>
        </p:nvSpPr>
        <p:spPr>
          <a:xfrm>
            <a:off x="248555" y="957957"/>
            <a:ext cx="10701153" cy="2031325"/>
          </a:xfrm>
          <a:prstGeom prst="rect">
            <a:avLst/>
          </a:prstGeom>
          <a:noFill/>
        </p:spPr>
        <p:txBody>
          <a:bodyPr wrap="square" rtlCol="0">
            <a:spAutoFit/>
          </a:bodyPr>
          <a:lstStyle/>
          <a:p>
            <a:r>
              <a:rPr kumimoji="1" lang="ja-JP" altLang="en-US" b="1" dirty="0"/>
              <a:t>■</a:t>
            </a:r>
            <a:r>
              <a:rPr kumimoji="1" lang="ja-JP" altLang="en-US" dirty="0"/>
              <a:t>一例として、日進市物品等購入契約約款の一部を掲載しました。</a:t>
            </a:r>
            <a:endParaRPr kumimoji="1" lang="en-US" altLang="ja-JP" dirty="0"/>
          </a:p>
          <a:p>
            <a:r>
              <a:rPr kumimoji="1" lang="ja-JP" altLang="en-US" dirty="0"/>
              <a:t>　「やむを得ず」とは、前金払請求書等、市が他の要綱で請求書の様式を定めている場合や、</a:t>
            </a:r>
            <a:endParaRPr kumimoji="1" lang="en-US" altLang="ja-JP" dirty="0"/>
          </a:p>
          <a:p>
            <a:r>
              <a:rPr kumimoji="1" lang="ja-JP" altLang="en-US" dirty="0"/>
              <a:t>　請求書の様式が、実績報告を兼ねている等の場合を指します。</a:t>
            </a:r>
            <a:endParaRPr kumimoji="1" lang="en-US" altLang="ja-JP" dirty="0"/>
          </a:p>
          <a:p>
            <a:r>
              <a:rPr kumimoji="1" lang="ja-JP" altLang="en-US" dirty="0"/>
              <a:t>　日進市全体で、電子請求書を推進していますので、原則、請求書システムをご使用ください。</a:t>
            </a:r>
            <a:endParaRPr kumimoji="1" lang="en-US" altLang="ja-JP" dirty="0"/>
          </a:p>
          <a:p>
            <a:endParaRPr kumimoji="1" lang="en-US" altLang="ja-JP" dirty="0"/>
          </a:p>
          <a:p>
            <a:r>
              <a:rPr kumimoji="1" lang="ja-JP" altLang="en-US" dirty="0"/>
              <a:t>■承諾なく他の請求書を送付した場合は、契約不適合として、</a:t>
            </a:r>
            <a:endParaRPr kumimoji="1" lang="en-US" altLang="ja-JP" dirty="0"/>
          </a:p>
          <a:p>
            <a:r>
              <a:rPr kumimoji="1" lang="ja-JP" altLang="en-US" dirty="0"/>
              <a:t>　請求書は返却させていただきますので、ご注意ください。</a:t>
            </a:r>
            <a:endParaRPr kumimoji="1" lang="en-US" altLang="ja-JP" dirty="0"/>
          </a:p>
        </p:txBody>
      </p:sp>
      <p:pic>
        <p:nvPicPr>
          <p:cNvPr id="4" name="図 3">
            <a:extLst>
              <a:ext uri="{FF2B5EF4-FFF2-40B4-BE49-F238E27FC236}">
                <a16:creationId xmlns:a16="http://schemas.microsoft.com/office/drawing/2014/main" id="{5FE1E161-148A-46D5-BDB2-2298CD820D4A}"/>
              </a:ext>
            </a:extLst>
          </p:cNvPr>
          <p:cNvPicPr>
            <a:picLocks noChangeAspect="1"/>
          </p:cNvPicPr>
          <p:nvPr/>
        </p:nvPicPr>
        <p:blipFill>
          <a:blip r:embed="rId3"/>
          <a:stretch>
            <a:fillRect/>
          </a:stretch>
        </p:blipFill>
        <p:spPr>
          <a:xfrm>
            <a:off x="1211967" y="3271219"/>
            <a:ext cx="8580451" cy="2463800"/>
          </a:xfrm>
          <a:prstGeom prst="rect">
            <a:avLst/>
          </a:prstGeom>
        </p:spPr>
      </p:pic>
      <p:sp>
        <p:nvSpPr>
          <p:cNvPr id="6" name="正方形/長方形 5">
            <a:extLst>
              <a:ext uri="{FF2B5EF4-FFF2-40B4-BE49-F238E27FC236}">
                <a16:creationId xmlns:a16="http://schemas.microsoft.com/office/drawing/2014/main" id="{E359129F-2505-469F-B2CE-C5DDB9868906}"/>
              </a:ext>
            </a:extLst>
          </p:cNvPr>
          <p:cNvSpPr/>
          <p:nvPr/>
        </p:nvSpPr>
        <p:spPr>
          <a:xfrm>
            <a:off x="1211967" y="4998419"/>
            <a:ext cx="8580451" cy="736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36477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5E5775EC-7FCD-4C02-8DCE-7EAB065C563E}"/>
              </a:ext>
            </a:extLst>
          </p:cNvPr>
          <p:cNvSpPr>
            <a:spLocks noGrp="1"/>
          </p:cNvSpPr>
          <p:nvPr>
            <p:ph type="sldNum" sz="quarter" idx="12"/>
          </p:nvPr>
        </p:nvSpPr>
        <p:spPr/>
        <p:txBody>
          <a:bodyPr/>
          <a:lstStyle/>
          <a:p>
            <a:pPr algn="r"/>
            <a:fld id="{D57F1E4F-1CFF-5643-939E-217C01CDF565}" type="slidenum">
              <a:rPr lang="en-US" smtClean="0"/>
              <a:pPr algn="r"/>
              <a:t>23</a:t>
            </a:fld>
            <a:endParaRPr lang="en-US" dirty="0"/>
          </a:p>
        </p:txBody>
      </p:sp>
      <p:sp>
        <p:nvSpPr>
          <p:cNvPr id="2" name="テキスト ボックス 1">
            <a:extLst>
              <a:ext uri="{FF2B5EF4-FFF2-40B4-BE49-F238E27FC236}">
                <a16:creationId xmlns:a16="http://schemas.microsoft.com/office/drawing/2014/main" id="{3528EF0F-A715-4411-8750-84FBE2501650}"/>
              </a:ext>
            </a:extLst>
          </p:cNvPr>
          <p:cNvSpPr txBox="1"/>
          <p:nvPr/>
        </p:nvSpPr>
        <p:spPr>
          <a:xfrm>
            <a:off x="14514" y="87087"/>
            <a:ext cx="2954655" cy="461665"/>
          </a:xfrm>
          <a:prstGeom prst="rect">
            <a:avLst/>
          </a:prstGeom>
          <a:noFill/>
        </p:spPr>
        <p:txBody>
          <a:bodyPr wrap="none" rtlCol="0">
            <a:spAutoFit/>
          </a:bodyPr>
          <a:lstStyle/>
          <a:p>
            <a:r>
              <a:rPr kumimoji="1" lang="ja-JP" altLang="en-US" sz="2400" b="1" dirty="0">
                <a:latin typeface="+mn-ea"/>
              </a:rPr>
              <a:t>８．お問い合わせ先</a:t>
            </a:r>
            <a:endParaRPr kumimoji="1" lang="en-US" altLang="ja-JP" sz="2400" b="1" dirty="0">
              <a:latin typeface="+mn-ea"/>
            </a:endParaRPr>
          </a:p>
        </p:txBody>
      </p:sp>
      <p:sp>
        <p:nvSpPr>
          <p:cNvPr id="7" name="テキスト ボックス 6">
            <a:extLst>
              <a:ext uri="{FF2B5EF4-FFF2-40B4-BE49-F238E27FC236}">
                <a16:creationId xmlns:a16="http://schemas.microsoft.com/office/drawing/2014/main" id="{BB545ADA-39C0-4237-A845-D5FF48594927}"/>
              </a:ext>
            </a:extLst>
          </p:cNvPr>
          <p:cNvSpPr txBox="1"/>
          <p:nvPr/>
        </p:nvSpPr>
        <p:spPr>
          <a:xfrm>
            <a:off x="248555" y="957957"/>
            <a:ext cx="10701153" cy="923330"/>
          </a:xfrm>
          <a:prstGeom prst="rect">
            <a:avLst/>
          </a:prstGeom>
          <a:noFill/>
        </p:spPr>
        <p:txBody>
          <a:bodyPr wrap="square" rtlCol="0">
            <a:spAutoFit/>
          </a:bodyPr>
          <a:lstStyle/>
          <a:p>
            <a:r>
              <a:rPr kumimoji="1" lang="ja-JP" altLang="en-US" b="1" dirty="0"/>
              <a:t>■</a:t>
            </a:r>
            <a:r>
              <a:rPr kumimoji="1" lang="en-US" altLang="ja-JP" b="1" dirty="0" err="1"/>
              <a:t>Haratte</a:t>
            </a:r>
            <a:r>
              <a:rPr kumimoji="1" lang="ja-JP" altLang="en-US" b="1" dirty="0"/>
              <a:t>の操作方法について（</a:t>
            </a:r>
            <a:r>
              <a:rPr kumimoji="1" lang="en-US" altLang="ja-JP" b="1" dirty="0" err="1"/>
              <a:t>Haratte</a:t>
            </a:r>
            <a:r>
              <a:rPr kumimoji="1" lang="ja-JP" altLang="en-US" b="1" dirty="0"/>
              <a:t>）</a:t>
            </a:r>
            <a:endParaRPr kumimoji="1" lang="en-US" altLang="ja-JP" b="1" dirty="0"/>
          </a:p>
          <a:p>
            <a:r>
              <a:rPr kumimoji="1" lang="ja-JP" altLang="en-US" dirty="0"/>
              <a:t>　</a:t>
            </a:r>
            <a:r>
              <a:rPr kumimoji="1" lang="en-US" altLang="ja-JP" dirty="0"/>
              <a:t>TEL</a:t>
            </a:r>
            <a:r>
              <a:rPr kumimoji="1" lang="ja-JP" altLang="en-US" dirty="0"/>
              <a:t>：０１１－５５８－２２４０（令和６年８月３１日まで）</a:t>
            </a:r>
            <a:endParaRPr kumimoji="1" lang="en-US" altLang="ja-JP" dirty="0"/>
          </a:p>
          <a:p>
            <a:r>
              <a:rPr kumimoji="1" lang="ja-JP" altLang="en-US" dirty="0"/>
              <a:t>　</a:t>
            </a:r>
            <a:r>
              <a:rPr kumimoji="1" lang="en-US" altLang="ja-JP" dirty="0"/>
              <a:t>Web</a:t>
            </a:r>
            <a:r>
              <a:rPr kumimoji="1" lang="ja-JP" altLang="en-US" dirty="0"/>
              <a:t>：</a:t>
            </a:r>
            <a:r>
              <a:rPr kumimoji="1" lang="en-US" altLang="ja-JP" dirty="0" err="1"/>
              <a:t>Haratte</a:t>
            </a:r>
            <a:r>
              <a:rPr kumimoji="1" lang="ja-JP" altLang="en-US" dirty="0"/>
              <a:t>サイトよりお問い合わせください。</a:t>
            </a:r>
            <a:endParaRPr kumimoji="1" lang="en-US" altLang="ja-JP" dirty="0"/>
          </a:p>
        </p:txBody>
      </p:sp>
      <p:pic>
        <p:nvPicPr>
          <p:cNvPr id="8" name="図 7">
            <a:extLst>
              <a:ext uri="{FF2B5EF4-FFF2-40B4-BE49-F238E27FC236}">
                <a16:creationId xmlns:a16="http://schemas.microsoft.com/office/drawing/2014/main" id="{B10952BC-660B-4E02-83EC-AFCBDDE73F96}"/>
              </a:ext>
            </a:extLst>
          </p:cNvPr>
          <p:cNvPicPr>
            <a:picLocks noChangeAspect="1"/>
          </p:cNvPicPr>
          <p:nvPr/>
        </p:nvPicPr>
        <p:blipFill>
          <a:blip r:embed="rId3"/>
          <a:stretch>
            <a:fillRect/>
          </a:stretch>
        </p:blipFill>
        <p:spPr>
          <a:xfrm>
            <a:off x="2230539" y="1918060"/>
            <a:ext cx="6737183" cy="2178260"/>
          </a:xfrm>
          <a:prstGeom prst="rect">
            <a:avLst/>
          </a:prstGeom>
        </p:spPr>
      </p:pic>
      <p:sp>
        <p:nvSpPr>
          <p:cNvPr id="10" name="正方形/長方形 9">
            <a:extLst>
              <a:ext uri="{FF2B5EF4-FFF2-40B4-BE49-F238E27FC236}">
                <a16:creationId xmlns:a16="http://schemas.microsoft.com/office/drawing/2014/main" id="{90A0DF9E-6C34-4589-B2C5-4130834F44E6}"/>
              </a:ext>
            </a:extLst>
          </p:cNvPr>
          <p:cNvSpPr/>
          <p:nvPr/>
        </p:nvSpPr>
        <p:spPr>
          <a:xfrm>
            <a:off x="7604089" y="3798653"/>
            <a:ext cx="689674" cy="2675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CE7C4E5A-3E2A-426B-BAEB-A8C8C1914134}"/>
              </a:ext>
            </a:extLst>
          </p:cNvPr>
          <p:cNvPicPr>
            <a:picLocks noChangeAspect="1"/>
          </p:cNvPicPr>
          <p:nvPr/>
        </p:nvPicPr>
        <p:blipFill>
          <a:blip r:embed="rId4"/>
          <a:stretch>
            <a:fillRect/>
          </a:stretch>
        </p:blipFill>
        <p:spPr>
          <a:xfrm>
            <a:off x="5066287" y="4757170"/>
            <a:ext cx="2059426" cy="1813242"/>
          </a:xfrm>
          <a:prstGeom prst="rect">
            <a:avLst/>
          </a:prstGeom>
        </p:spPr>
      </p:pic>
      <p:sp>
        <p:nvSpPr>
          <p:cNvPr id="13" name="矢印: 右 12">
            <a:extLst>
              <a:ext uri="{FF2B5EF4-FFF2-40B4-BE49-F238E27FC236}">
                <a16:creationId xmlns:a16="http://schemas.microsoft.com/office/drawing/2014/main" id="{BFE984CD-A028-44AF-8F92-73A1D634FC9A}"/>
              </a:ext>
            </a:extLst>
          </p:cNvPr>
          <p:cNvSpPr/>
          <p:nvPr/>
        </p:nvSpPr>
        <p:spPr>
          <a:xfrm rot="5400000">
            <a:off x="5848037" y="4238486"/>
            <a:ext cx="495926" cy="3765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606F7FAB-A2B7-497C-9444-447FA577FEDA}"/>
              </a:ext>
            </a:extLst>
          </p:cNvPr>
          <p:cNvSpPr/>
          <p:nvPr/>
        </p:nvSpPr>
        <p:spPr>
          <a:xfrm>
            <a:off x="6096000" y="5772311"/>
            <a:ext cx="708212" cy="5881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24131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5E5775EC-7FCD-4C02-8DCE-7EAB065C563E}"/>
              </a:ext>
            </a:extLst>
          </p:cNvPr>
          <p:cNvSpPr>
            <a:spLocks noGrp="1"/>
          </p:cNvSpPr>
          <p:nvPr>
            <p:ph type="sldNum" sz="quarter" idx="12"/>
          </p:nvPr>
        </p:nvSpPr>
        <p:spPr/>
        <p:txBody>
          <a:bodyPr/>
          <a:lstStyle/>
          <a:p>
            <a:pPr algn="r"/>
            <a:fld id="{D57F1E4F-1CFF-5643-939E-217C01CDF565}" type="slidenum">
              <a:rPr lang="en-US" smtClean="0"/>
              <a:pPr algn="r"/>
              <a:t>24</a:t>
            </a:fld>
            <a:endParaRPr lang="en-US" dirty="0"/>
          </a:p>
        </p:txBody>
      </p:sp>
      <p:sp>
        <p:nvSpPr>
          <p:cNvPr id="2" name="テキスト ボックス 1">
            <a:extLst>
              <a:ext uri="{FF2B5EF4-FFF2-40B4-BE49-F238E27FC236}">
                <a16:creationId xmlns:a16="http://schemas.microsoft.com/office/drawing/2014/main" id="{3528EF0F-A715-4411-8750-84FBE2501650}"/>
              </a:ext>
            </a:extLst>
          </p:cNvPr>
          <p:cNvSpPr txBox="1"/>
          <p:nvPr/>
        </p:nvSpPr>
        <p:spPr>
          <a:xfrm>
            <a:off x="14514" y="87087"/>
            <a:ext cx="2954655" cy="461665"/>
          </a:xfrm>
          <a:prstGeom prst="rect">
            <a:avLst/>
          </a:prstGeom>
          <a:noFill/>
        </p:spPr>
        <p:txBody>
          <a:bodyPr wrap="none" rtlCol="0">
            <a:spAutoFit/>
          </a:bodyPr>
          <a:lstStyle/>
          <a:p>
            <a:r>
              <a:rPr kumimoji="1" lang="ja-JP" altLang="en-US" sz="2400" b="1" dirty="0">
                <a:latin typeface="+mn-ea"/>
              </a:rPr>
              <a:t>８．お問い合わせ先</a:t>
            </a:r>
            <a:endParaRPr kumimoji="1" lang="en-US" altLang="ja-JP" sz="2400" b="1" dirty="0">
              <a:latin typeface="+mn-ea"/>
            </a:endParaRPr>
          </a:p>
        </p:txBody>
      </p:sp>
      <p:sp>
        <p:nvSpPr>
          <p:cNvPr id="7" name="テキスト ボックス 6">
            <a:extLst>
              <a:ext uri="{FF2B5EF4-FFF2-40B4-BE49-F238E27FC236}">
                <a16:creationId xmlns:a16="http://schemas.microsoft.com/office/drawing/2014/main" id="{BB545ADA-39C0-4237-A845-D5FF48594927}"/>
              </a:ext>
            </a:extLst>
          </p:cNvPr>
          <p:cNvSpPr txBox="1"/>
          <p:nvPr/>
        </p:nvSpPr>
        <p:spPr>
          <a:xfrm>
            <a:off x="248555" y="957957"/>
            <a:ext cx="11072957" cy="2585323"/>
          </a:xfrm>
          <a:prstGeom prst="rect">
            <a:avLst/>
          </a:prstGeom>
          <a:noFill/>
        </p:spPr>
        <p:txBody>
          <a:bodyPr wrap="square" rtlCol="0">
            <a:spAutoFit/>
          </a:bodyPr>
          <a:lstStyle/>
          <a:p>
            <a:r>
              <a:rPr kumimoji="1" lang="ja-JP" altLang="en-US" b="1" dirty="0"/>
              <a:t>■</a:t>
            </a:r>
            <a:r>
              <a:rPr kumimoji="1" lang="en-US" altLang="ja-JP" b="1" dirty="0"/>
              <a:t> </a:t>
            </a:r>
            <a:r>
              <a:rPr kumimoji="1" lang="en-US" altLang="ja-JP" b="1" dirty="0" err="1"/>
              <a:t>Haratte</a:t>
            </a:r>
            <a:r>
              <a:rPr kumimoji="1" lang="ja-JP" altLang="en-US" b="1" dirty="0"/>
              <a:t>の運用について（日進市会計課）</a:t>
            </a:r>
            <a:endParaRPr kumimoji="1" lang="en-US" altLang="ja-JP" b="1" dirty="0"/>
          </a:p>
          <a:p>
            <a:r>
              <a:rPr kumimoji="1" lang="ja-JP" altLang="en-US" dirty="0"/>
              <a:t>　 </a:t>
            </a:r>
            <a:r>
              <a:rPr kumimoji="1" lang="en-US" altLang="ja-JP" dirty="0"/>
              <a:t>T E L </a:t>
            </a:r>
            <a:r>
              <a:rPr kumimoji="1" lang="ja-JP" altLang="en-US" dirty="0"/>
              <a:t>：０５６１－７３－１１９４（会計課直通）</a:t>
            </a:r>
            <a:endParaRPr kumimoji="1" lang="en-US" altLang="ja-JP" dirty="0"/>
          </a:p>
          <a:p>
            <a:r>
              <a:rPr kumimoji="1" lang="ja-JP" altLang="en-US" dirty="0"/>
              <a:t>　メール：</a:t>
            </a:r>
            <a:r>
              <a:rPr kumimoji="1" lang="en-US" altLang="ja-JP" dirty="0"/>
              <a:t>kaikei@city.nisshin.lg.jp</a:t>
            </a:r>
          </a:p>
          <a:p>
            <a:r>
              <a:rPr kumimoji="1" lang="ja-JP" altLang="en-US" dirty="0"/>
              <a:t>　 </a:t>
            </a:r>
            <a:r>
              <a:rPr kumimoji="1" lang="en-US" altLang="ja-JP" dirty="0"/>
              <a:t>W e b</a:t>
            </a:r>
            <a:r>
              <a:rPr kumimoji="1" lang="ja-JP" altLang="en-US" dirty="0"/>
              <a:t>：あいち電子申請・届出システム</a:t>
            </a:r>
            <a:endParaRPr kumimoji="1" lang="en-US" altLang="ja-JP" dirty="0"/>
          </a:p>
          <a:p>
            <a:r>
              <a:rPr kumimoji="1" lang="ja-JP" altLang="en-US" dirty="0"/>
              <a:t>　　　　　</a:t>
            </a:r>
            <a:r>
              <a:rPr kumimoji="1" lang="en-US" altLang="ja-JP" dirty="0">
                <a:hlinkClick r:id="rId3"/>
              </a:rPr>
              <a:t>https://www.shinsei.e-aichi.jp/city-nisshin-aichi-u/offer/offerList_detail?tempSeq=95728</a:t>
            </a:r>
            <a:endParaRPr kumimoji="1" lang="en-US" altLang="ja-JP" dirty="0"/>
          </a:p>
          <a:p>
            <a:r>
              <a:rPr kumimoji="1" lang="ja-JP" altLang="en-US" dirty="0"/>
              <a:t>　</a:t>
            </a:r>
            <a:endParaRPr kumimoji="1" lang="en-US" altLang="ja-JP" dirty="0"/>
          </a:p>
          <a:p>
            <a:r>
              <a:rPr kumimoji="1" lang="ja-JP" altLang="en-US" dirty="0"/>
              <a:t>　</a:t>
            </a:r>
            <a:r>
              <a:rPr kumimoji="1" lang="en-US" altLang="ja-JP" dirty="0"/>
              <a:t>※</a:t>
            </a:r>
            <a:r>
              <a:rPr kumimoji="1" lang="ja-JP" altLang="en-US" dirty="0"/>
              <a:t>回答はすべて、日進市ホームページ「電子請求書システムをご利用ください」に掲載します。</a:t>
            </a:r>
            <a:endParaRPr kumimoji="1" lang="en-US" altLang="ja-JP" dirty="0"/>
          </a:p>
          <a:p>
            <a:r>
              <a:rPr kumimoji="1" lang="ja-JP" altLang="en-US" dirty="0"/>
              <a:t>　　</a:t>
            </a:r>
            <a:r>
              <a:rPr kumimoji="1" lang="en-US" altLang="ja-JP" dirty="0"/>
              <a:t> </a:t>
            </a:r>
            <a:r>
              <a:rPr kumimoji="1" lang="en-US" altLang="ja-JP" dirty="0">
                <a:hlinkClick r:id="rId4"/>
              </a:rPr>
              <a:t>https://www.city.nisshin.lg.jp/department/kaikei/kaikei/15573.html</a:t>
            </a:r>
            <a:endParaRPr kumimoji="1" lang="en-US" altLang="ja-JP" dirty="0"/>
          </a:p>
          <a:p>
            <a:r>
              <a:rPr kumimoji="1" lang="ja-JP" altLang="en-US" dirty="0"/>
              <a:t>　　お手数をお掛けしますが、随時ご確認くださいますようお願いします。</a:t>
            </a:r>
            <a:endParaRPr kumimoji="1" lang="en-US" altLang="ja-JP" dirty="0"/>
          </a:p>
        </p:txBody>
      </p:sp>
      <p:pic>
        <p:nvPicPr>
          <p:cNvPr id="4" name="図 3">
            <a:extLst>
              <a:ext uri="{FF2B5EF4-FFF2-40B4-BE49-F238E27FC236}">
                <a16:creationId xmlns:a16="http://schemas.microsoft.com/office/drawing/2014/main" id="{D8454022-17BB-4CAF-A0C7-EFEF3973216F}"/>
              </a:ext>
            </a:extLst>
          </p:cNvPr>
          <p:cNvPicPr>
            <a:picLocks noChangeAspect="1"/>
          </p:cNvPicPr>
          <p:nvPr/>
        </p:nvPicPr>
        <p:blipFill>
          <a:blip r:embed="rId5"/>
          <a:stretch>
            <a:fillRect/>
          </a:stretch>
        </p:blipFill>
        <p:spPr>
          <a:xfrm>
            <a:off x="4641009" y="3543280"/>
            <a:ext cx="2909982" cy="3067963"/>
          </a:xfrm>
          <a:prstGeom prst="rect">
            <a:avLst/>
          </a:prstGeom>
        </p:spPr>
      </p:pic>
    </p:spTree>
    <p:extLst>
      <p:ext uri="{BB962C8B-B14F-4D97-AF65-F5344CB8AC3E}">
        <p14:creationId xmlns:p14="http://schemas.microsoft.com/office/powerpoint/2010/main" val="3073347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5E5775EC-7FCD-4C02-8DCE-7EAB065C563E}"/>
              </a:ext>
            </a:extLst>
          </p:cNvPr>
          <p:cNvSpPr>
            <a:spLocks noGrp="1"/>
          </p:cNvSpPr>
          <p:nvPr>
            <p:ph type="sldNum" sz="quarter" idx="12"/>
          </p:nvPr>
        </p:nvSpPr>
        <p:spPr/>
        <p:txBody>
          <a:bodyPr/>
          <a:lstStyle/>
          <a:p>
            <a:pPr algn="r"/>
            <a:fld id="{D57F1E4F-1CFF-5643-939E-217C01CDF565}" type="slidenum">
              <a:rPr lang="en-US" smtClean="0"/>
              <a:pPr algn="r"/>
              <a:t>2</a:t>
            </a:fld>
            <a:endParaRPr lang="en-US" dirty="0"/>
          </a:p>
        </p:txBody>
      </p:sp>
      <p:sp>
        <p:nvSpPr>
          <p:cNvPr id="2" name="テキスト ボックス 1">
            <a:extLst>
              <a:ext uri="{FF2B5EF4-FFF2-40B4-BE49-F238E27FC236}">
                <a16:creationId xmlns:a16="http://schemas.microsoft.com/office/drawing/2014/main" id="{3528EF0F-A715-4411-8750-84FBE2501650}"/>
              </a:ext>
            </a:extLst>
          </p:cNvPr>
          <p:cNvSpPr txBox="1"/>
          <p:nvPr/>
        </p:nvSpPr>
        <p:spPr>
          <a:xfrm>
            <a:off x="14514" y="87087"/>
            <a:ext cx="3570208" cy="461665"/>
          </a:xfrm>
          <a:prstGeom prst="rect">
            <a:avLst/>
          </a:prstGeom>
          <a:noFill/>
        </p:spPr>
        <p:txBody>
          <a:bodyPr wrap="none" rtlCol="0">
            <a:spAutoFit/>
          </a:bodyPr>
          <a:lstStyle/>
          <a:p>
            <a:r>
              <a:rPr kumimoji="1" lang="ja-JP" altLang="en-US" sz="2400" b="1" dirty="0">
                <a:latin typeface="+mn-ea"/>
              </a:rPr>
              <a:t>１．利用申請・取消申請</a:t>
            </a:r>
            <a:endParaRPr kumimoji="1" lang="en-US" altLang="ja-JP" sz="2400" b="1" dirty="0">
              <a:latin typeface="+mn-ea"/>
            </a:endParaRPr>
          </a:p>
        </p:txBody>
      </p:sp>
      <p:sp>
        <p:nvSpPr>
          <p:cNvPr id="7" name="テキスト ボックス 6">
            <a:extLst>
              <a:ext uri="{FF2B5EF4-FFF2-40B4-BE49-F238E27FC236}">
                <a16:creationId xmlns:a16="http://schemas.microsoft.com/office/drawing/2014/main" id="{BB545ADA-39C0-4237-A845-D5FF48594927}"/>
              </a:ext>
            </a:extLst>
          </p:cNvPr>
          <p:cNvSpPr txBox="1"/>
          <p:nvPr/>
        </p:nvSpPr>
        <p:spPr>
          <a:xfrm>
            <a:off x="261255" y="902676"/>
            <a:ext cx="10701153" cy="1200329"/>
          </a:xfrm>
          <a:prstGeom prst="rect">
            <a:avLst/>
          </a:prstGeom>
          <a:noFill/>
        </p:spPr>
        <p:txBody>
          <a:bodyPr wrap="square" rtlCol="0">
            <a:spAutoFit/>
          </a:bodyPr>
          <a:lstStyle/>
          <a:p>
            <a:r>
              <a:rPr kumimoji="1" lang="ja-JP" altLang="en-US" b="1" dirty="0"/>
              <a:t>■日進市電子請求書システム利用連絡票</a:t>
            </a:r>
            <a:endParaRPr kumimoji="1" lang="en-US" altLang="ja-JP" b="1" dirty="0"/>
          </a:p>
          <a:p>
            <a:r>
              <a:rPr kumimoji="1" lang="ja-JP" altLang="en-US" dirty="0"/>
              <a:t>　利用申請後１週間以内に、日進市会計課より、</a:t>
            </a:r>
            <a:r>
              <a:rPr kumimoji="1" lang="en-US" altLang="ja-JP" dirty="0" err="1"/>
              <a:t>Haratte</a:t>
            </a:r>
            <a:r>
              <a:rPr kumimoji="1" lang="ja-JP" altLang="en-US" dirty="0"/>
              <a:t>の利用に必要な「債権者番号」と、</a:t>
            </a:r>
            <a:endParaRPr kumimoji="1" lang="en-US" altLang="ja-JP" dirty="0"/>
          </a:p>
          <a:p>
            <a:r>
              <a:rPr kumimoji="1" lang="ja-JP" altLang="en-US" dirty="0"/>
              <a:t>　振込先口座情報、本市が振込日に作成する「振込通知書」を確認するときに必要となるパスワードを</a:t>
            </a:r>
            <a:endParaRPr kumimoji="1" lang="en-US" altLang="ja-JP" dirty="0"/>
          </a:p>
          <a:p>
            <a:r>
              <a:rPr kumimoji="1" lang="ja-JP" altLang="en-US" dirty="0"/>
              <a:t>　記載した、利用連絡票を電子メールにて送付します。　　　　　</a:t>
            </a:r>
            <a:endParaRPr kumimoji="1" lang="en-US" altLang="ja-JP" dirty="0"/>
          </a:p>
        </p:txBody>
      </p:sp>
      <p:graphicFrame>
        <p:nvGraphicFramePr>
          <p:cNvPr id="3" name="オブジェクト 2">
            <a:extLst>
              <a:ext uri="{FF2B5EF4-FFF2-40B4-BE49-F238E27FC236}">
                <a16:creationId xmlns:a16="http://schemas.microsoft.com/office/drawing/2014/main" id="{7B920091-35DD-4641-B58A-629725B36D0C}"/>
              </a:ext>
            </a:extLst>
          </p:cNvPr>
          <p:cNvGraphicFramePr>
            <a:graphicFrameLocks noChangeAspect="1"/>
          </p:cNvGraphicFramePr>
          <p:nvPr>
            <p:extLst>
              <p:ext uri="{D42A27DB-BD31-4B8C-83A1-F6EECF244321}">
                <p14:modId xmlns:p14="http://schemas.microsoft.com/office/powerpoint/2010/main" val="2432011003"/>
              </p:ext>
            </p:extLst>
          </p:nvPr>
        </p:nvGraphicFramePr>
        <p:xfrm>
          <a:off x="2836005" y="2103005"/>
          <a:ext cx="3615129" cy="4514128"/>
        </p:xfrm>
        <a:graphic>
          <a:graphicData uri="http://schemas.openxmlformats.org/presentationml/2006/ole">
            <mc:AlternateContent xmlns:mc="http://schemas.openxmlformats.org/markup-compatibility/2006">
              <mc:Choice xmlns:v="urn:schemas-microsoft-com:vml" Requires="v">
                <p:oleObj spid="_x0000_s6190" name="Document" r:id="rId4" imgW="5400403" imgH="6743762" progId="Word.Document.12">
                  <p:embed/>
                </p:oleObj>
              </mc:Choice>
              <mc:Fallback>
                <p:oleObj name="Document" r:id="rId4" imgW="5400403" imgH="6743762" progId="Word.Document.12">
                  <p:embed/>
                  <p:pic>
                    <p:nvPicPr>
                      <p:cNvPr id="3" name="オブジェクト 2">
                        <a:extLst>
                          <a:ext uri="{FF2B5EF4-FFF2-40B4-BE49-F238E27FC236}">
                            <a16:creationId xmlns:a16="http://schemas.microsoft.com/office/drawing/2014/main" id="{7B920091-35DD-4641-B58A-629725B36D0C}"/>
                          </a:ext>
                        </a:extLst>
                      </p:cNvPr>
                      <p:cNvPicPr/>
                      <p:nvPr/>
                    </p:nvPicPr>
                    <p:blipFill>
                      <a:blip r:embed="rId5"/>
                      <a:stretch>
                        <a:fillRect/>
                      </a:stretch>
                    </p:blipFill>
                    <p:spPr>
                      <a:xfrm>
                        <a:off x="2836005" y="2103005"/>
                        <a:ext cx="3615129" cy="4514128"/>
                      </a:xfrm>
                      <a:prstGeom prst="rect">
                        <a:avLst/>
                      </a:prstGeom>
                    </p:spPr>
                  </p:pic>
                </p:oleObj>
              </mc:Fallback>
            </mc:AlternateContent>
          </a:graphicData>
        </a:graphic>
      </p:graphicFrame>
      <p:sp>
        <p:nvSpPr>
          <p:cNvPr id="9" name="正方形/長方形 8">
            <a:extLst>
              <a:ext uri="{FF2B5EF4-FFF2-40B4-BE49-F238E27FC236}">
                <a16:creationId xmlns:a16="http://schemas.microsoft.com/office/drawing/2014/main" id="{C8E940CD-BD29-400D-9858-18BB46338DF8}"/>
              </a:ext>
            </a:extLst>
          </p:cNvPr>
          <p:cNvSpPr/>
          <p:nvPr/>
        </p:nvSpPr>
        <p:spPr>
          <a:xfrm>
            <a:off x="2827091" y="2936147"/>
            <a:ext cx="3632431" cy="2265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C18FB23F-5B06-484D-8866-443A0A5CCFDE}"/>
              </a:ext>
            </a:extLst>
          </p:cNvPr>
          <p:cNvSpPr/>
          <p:nvPr/>
        </p:nvSpPr>
        <p:spPr>
          <a:xfrm>
            <a:off x="2828489" y="3952613"/>
            <a:ext cx="3632431" cy="2265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47890090-2466-433E-8309-508368010291}"/>
              </a:ext>
            </a:extLst>
          </p:cNvPr>
          <p:cNvSpPr/>
          <p:nvPr/>
        </p:nvSpPr>
        <p:spPr>
          <a:xfrm>
            <a:off x="2836005" y="4742576"/>
            <a:ext cx="3615129" cy="4648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75960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5E5775EC-7FCD-4C02-8DCE-7EAB065C563E}"/>
              </a:ext>
            </a:extLst>
          </p:cNvPr>
          <p:cNvSpPr>
            <a:spLocks noGrp="1"/>
          </p:cNvSpPr>
          <p:nvPr>
            <p:ph type="sldNum" sz="quarter" idx="12"/>
          </p:nvPr>
        </p:nvSpPr>
        <p:spPr/>
        <p:txBody>
          <a:bodyPr/>
          <a:lstStyle/>
          <a:p>
            <a:pPr algn="r"/>
            <a:fld id="{D57F1E4F-1CFF-5643-939E-217C01CDF565}" type="slidenum">
              <a:rPr lang="en-US" smtClean="0"/>
              <a:pPr algn="r"/>
              <a:t>3</a:t>
            </a:fld>
            <a:endParaRPr lang="en-US" dirty="0"/>
          </a:p>
        </p:txBody>
      </p:sp>
      <p:sp>
        <p:nvSpPr>
          <p:cNvPr id="2" name="テキスト ボックス 1">
            <a:extLst>
              <a:ext uri="{FF2B5EF4-FFF2-40B4-BE49-F238E27FC236}">
                <a16:creationId xmlns:a16="http://schemas.microsoft.com/office/drawing/2014/main" id="{3528EF0F-A715-4411-8750-84FBE2501650}"/>
              </a:ext>
            </a:extLst>
          </p:cNvPr>
          <p:cNvSpPr txBox="1"/>
          <p:nvPr/>
        </p:nvSpPr>
        <p:spPr>
          <a:xfrm>
            <a:off x="14514" y="87087"/>
            <a:ext cx="3570208" cy="461665"/>
          </a:xfrm>
          <a:prstGeom prst="rect">
            <a:avLst/>
          </a:prstGeom>
          <a:noFill/>
        </p:spPr>
        <p:txBody>
          <a:bodyPr wrap="none" rtlCol="0">
            <a:spAutoFit/>
          </a:bodyPr>
          <a:lstStyle/>
          <a:p>
            <a:r>
              <a:rPr kumimoji="1" lang="ja-JP" altLang="en-US" sz="2400" b="1" dirty="0">
                <a:latin typeface="+mn-ea"/>
              </a:rPr>
              <a:t>１．利用申請・取消申請</a:t>
            </a:r>
            <a:endParaRPr kumimoji="1" lang="en-US" altLang="ja-JP" sz="2400" b="1" dirty="0">
              <a:latin typeface="+mn-ea"/>
            </a:endParaRPr>
          </a:p>
        </p:txBody>
      </p:sp>
      <p:sp>
        <p:nvSpPr>
          <p:cNvPr id="7" name="テキスト ボックス 6">
            <a:extLst>
              <a:ext uri="{FF2B5EF4-FFF2-40B4-BE49-F238E27FC236}">
                <a16:creationId xmlns:a16="http://schemas.microsoft.com/office/drawing/2014/main" id="{BB545ADA-39C0-4237-A845-D5FF48594927}"/>
              </a:ext>
            </a:extLst>
          </p:cNvPr>
          <p:cNvSpPr txBox="1"/>
          <p:nvPr/>
        </p:nvSpPr>
        <p:spPr>
          <a:xfrm>
            <a:off x="261255" y="902676"/>
            <a:ext cx="10701153" cy="3693319"/>
          </a:xfrm>
          <a:prstGeom prst="rect">
            <a:avLst/>
          </a:prstGeom>
          <a:noFill/>
        </p:spPr>
        <p:txBody>
          <a:bodyPr wrap="square" rtlCol="0">
            <a:spAutoFit/>
          </a:bodyPr>
          <a:lstStyle/>
          <a:p>
            <a:r>
              <a:rPr kumimoji="1" lang="ja-JP" altLang="en-US" b="1" dirty="0"/>
              <a:t>■利用を取り消す場合</a:t>
            </a:r>
            <a:endParaRPr kumimoji="1" lang="en-US" altLang="ja-JP" b="1" dirty="0"/>
          </a:p>
          <a:p>
            <a:r>
              <a:rPr kumimoji="1" lang="ja-JP" altLang="en-US" dirty="0"/>
              <a:t>　「電子請求書システム取消申請書」をご提出ください。</a:t>
            </a:r>
          </a:p>
          <a:p>
            <a:endParaRPr kumimoji="1" lang="en-US" altLang="ja-JP" dirty="0"/>
          </a:p>
          <a:p>
            <a:r>
              <a:rPr kumimoji="1" lang="ja-JP" altLang="en-US" b="1" dirty="0"/>
              <a:t>■提出方法</a:t>
            </a:r>
            <a:endParaRPr kumimoji="1" lang="en-US" altLang="ja-JP" b="1" dirty="0"/>
          </a:p>
          <a:p>
            <a:r>
              <a:rPr kumimoji="1" lang="en-US" altLang="ja-JP" dirty="0"/>
              <a:t>    </a:t>
            </a:r>
            <a:r>
              <a:rPr kumimoji="1" lang="ja-JP" altLang="en-US" dirty="0"/>
              <a:t>＜あいち電子申請・届出システム＞</a:t>
            </a:r>
          </a:p>
          <a:p>
            <a:r>
              <a:rPr kumimoji="1" lang="ja-JP" altLang="en-US" dirty="0"/>
              <a:t>　日進市ホームページまたはあいち電子申請・届出システム</a:t>
            </a:r>
            <a:endParaRPr kumimoji="1" lang="en-US" altLang="ja-JP" dirty="0"/>
          </a:p>
          <a:p>
            <a:r>
              <a:rPr kumimoji="1" lang="ja-JP" altLang="en-US" sz="1200" dirty="0"/>
              <a:t>（</a:t>
            </a:r>
            <a:r>
              <a:rPr kumimoji="1" lang="en-US" altLang="ja-JP" sz="1200" dirty="0"/>
              <a:t>https://www.shinsei.e-aichi.jp/city-nisshin-aichi-u/offer/offerList_detail?tempSeq=92465</a:t>
            </a:r>
            <a:r>
              <a:rPr kumimoji="1" lang="ja-JP" altLang="en-US" sz="1200" dirty="0"/>
              <a:t>）</a:t>
            </a:r>
            <a:r>
              <a:rPr kumimoji="1" lang="ja-JP" altLang="en-US" dirty="0"/>
              <a:t>の入力フォームから提出できます。</a:t>
            </a:r>
          </a:p>
          <a:p>
            <a:endParaRPr kumimoji="1" lang="ja-JP" altLang="en-US" dirty="0"/>
          </a:p>
          <a:p>
            <a:r>
              <a:rPr kumimoji="1" lang="ja-JP" altLang="en-US" dirty="0"/>
              <a:t>　＜その他の提出方法＞　</a:t>
            </a:r>
          </a:p>
          <a:p>
            <a:r>
              <a:rPr kumimoji="1" lang="ja-JP" altLang="en-US" dirty="0"/>
              <a:t>　郵送：〒</a:t>
            </a:r>
            <a:r>
              <a:rPr kumimoji="1" lang="en-US" altLang="ja-JP" dirty="0"/>
              <a:t>470-0192</a:t>
            </a:r>
            <a:r>
              <a:rPr kumimoji="1" lang="ja-JP" altLang="en-US" dirty="0"/>
              <a:t>　日進市蟹甲町池下</a:t>
            </a:r>
            <a:r>
              <a:rPr kumimoji="1" lang="en-US" altLang="ja-JP" dirty="0"/>
              <a:t>268</a:t>
            </a:r>
            <a:r>
              <a:rPr kumimoji="1" lang="ja-JP" altLang="en-US" dirty="0"/>
              <a:t>番地　会計課会計係宛て</a:t>
            </a:r>
          </a:p>
          <a:p>
            <a:r>
              <a:rPr kumimoji="1" lang="ja-JP" altLang="en-US" dirty="0"/>
              <a:t>　</a:t>
            </a:r>
            <a:r>
              <a:rPr kumimoji="1" lang="en-US" altLang="ja-JP" dirty="0"/>
              <a:t>FAX</a:t>
            </a:r>
            <a:r>
              <a:rPr kumimoji="1" lang="ja-JP" altLang="en-US" dirty="0"/>
              <a:t>：</a:t>
            </a:r>
            <a:r>
              <a:rPr kumimoji="1" lang="en-US" altLang="ja-JP" dirty="0"/>
              <a:t>0561-74-0390</a:t>
            </a:r>
          </a:p>
          <a:p>
            <a:r>
              <a:rPr kumimoji="1" lang="ja-JP" altLang="en-US" dirty="0"/>
              <a:t>　メール：</a:t>
            </a:r>
            <a:r>
              <a:rPr kumimoji="1" lang="en-US" altLang="ja-JP" dirty="0"/>
              <a:t>kaikei@city.nisshin.lg.jp</a:t>
            </a:r>
            <a:r>
              <a:rPr kumimoji="1" lang="ja-JP" altLang="en-US" dirty="0"/>
              <a:t>　　</a:t>
            </a:r>
            <a:endParaRPr kumimoji="1" lang="en-US" altLang="ja-JP" dirty="0"/>
          </a:p>
          <a:p>
            <a:r>
              <a:rPr kumimoji="1" lang="ja-JP" altLang="en-US" dirty="0"/>
              <a:t>　　　　　</a:t>
            </a:r>
            <a:endParaRPr kumimoji="1" lang="en-US" altLang="ja-JP" dirty="0"/>
          </a:p>
        </p:txBody>
      </p:sp>
    </p:spTree>
    <p:extLst>
      <p:ext uri="{BB962C8B-B14F-4D97-AF65-F5344CB8AC3E}">
        <p14:creationId xmlns:p14="http://schemas.microsoft.com/office/powerpoint/2010/main" val="2721595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5E5775EC-7FCD-4C02-8DCE-7EAB065C563E}"/>
              </a:ext>
            </a:extLst>
          </p:cNvPr>
          <p:cNvSpPr>
            <a:spLocks noGrp="1"/>
          </p:cNvSpPr>
          <p:nvPr>
            <p:ph type="sldNum" sz="quarter" idx="12"/>
          </p:nvPr>
        </p:nvSpPr>
        <p:spPr/>
        <p:txBody>
          <a:bodyPr/>
          <a:lstStyle/>
          <a:p>
            <a:pPr algn="r"/>
            <a:fld id="{D57F1E4F-1CFF-5643-939E-217C01CDF565}" type="slidenum">
              <a:rPr lang="en-US" smtClean="0"/>
              <a:pPr algn="r"/>
              <a:t>4</a:t>
            </a:fld>
            <a:endParaRPr lang="en-US" dirty="0"/>
          </a:p>
        </p:txBody>
      </p:sp>
      <p:sp>
        <p:nvSpPr>
          <p:cNvPr id="2" name="テキスト ボックス 1">
            <a:extLst>
              <a:ext uri="{FF2B5EF4-FFF2-40B4-BE49-F238E27FC236}">
                <a16:creationId xmlns:a16="http://schemas.microsoft.com/office/drawing/2014/main" id="{3528EF0F-A715-4411-8750-84FBE2501650}"/>
              </a:ext>
            </a:extLst>
          </p:cNvPr>
          <p:cNvSpPr txBox="1"/>
          <p:nvPr/>
        </p:nvSpPr>
        <p:spPr>
          <a:xfrm>
            <a:off x="14514" y="87087"/>
            <a:ext cx="2646878" cy="461665"/>
          </a:xfrm>
          <a:prstGeom prst="rect">
            <a:avLst/>
          </a:prstGeom>
          <a:noFill/>
        </p:spPr>
        <p:txBody>
          <a:bodyPr wrap="none" rtlCol="0">
            <a:spAutoFit/>
          </a:bodyPr>
          <a:lstStyle/>
          <a:p>
            <a:r>
              <a:rPr kumimoji="1" lang="ja-JP" altLang="en-US" sz="2400" b="1" dirty="0">
                <a:latin typeface="+mn-ea"/>
              </a:rPr>
              <a:t>２．請求書の件名</a:t>
            </a:r>
            <a:endParaRPr kumimoji="1" lang="en-US" altLang="ja-JP" sz="2400" b="1" dirty="0">
              <a:latin typeface="+mn-ea"/>
            </a:endParaRPr>
          </a:p>
        </p:txBody>
      </p:sp>
      <p:sp>
        <p:nvSpPr>
          <p:cNvPr id="7" name="テキスト ボックス 6">
            <a:extLst>
              <a:ext uri="{FF2B5EF4-FFF2-40B4-BE49-F238E27FC236}">
                <a16:creationId xmlns:a16="http://schemas.microsoft.com/office/drawing/2014/main" id="{BB545ADA-39C0-4237-A845-D5FF48594927}"/>
              </a:ext>
            </a:extLst>
          </p:cNvPr>
          <p:cNvSpPr txBox="1"/>
          <p:nvPr/>
        </p:nvSpPr>
        <p:spPr>
          <a:xfrm>
            <a:off x="261255" y="902676"/>
            <a:ext cx="10701153" cy="1200329"/>
          </a:xfrm>
          <a:prstGeom prst="rect">
            <a:avLst/>
          </a:prstGeom>
          <a:noFill/>
        </p:spPr>
        <p:txBody>
          <a:bodyPr wrap="square" rtlCol="0">
            <a:spAutoFit/>
          </a:bodyPr>
          <a:lstStyle/>
          <a:p>
            <a:r>
              <a:rPr kumimoji="1" lang="ja-JP" altLang="en-US" b="1" dirty="0"/>
              <a:t>■</a:t>
            </a:r>
            <a:r>
              <a:rPr lang="ja-JP" altLang="ja-JP" sz="1800" dirty="0">
                <a:effectLst/>
                <a:ea typeface="游明朝" panose="02020400000000000000" pitchFamily="18" charset="-128"/>
                <a:cs typeface="Times New Roman" panose="02020603050405020304" pitchFamily="18" charset="0"/>
              </a:rPr>
              <a:t>件名は、</a:t>
            </a:r>
            <a:r>
              <a:rPr lang="ja-JP" altLang="en-US" sz="1800" dirty="0">
                <a:effectLst/>
                <a:ea typeface="游明朝" panose="02020400000000000000" pitchFamily="18" charset="-128"/>
                <a:cs typeface="Times New Roman" panose="02020603050405020304" pitchFamily="18" charset="0"/>
              </a:rPr>
              <a:t>品名や業務名をご入力ください。</a:t>
            </a:r>
            <a:endParaRPr lang="en-US" altLang="ja-JP" sz="1800" dirty="0">
              <a:effectLst/>
              <a:ea typeface="游明朝" panose="02020400000000000000" pitchFamily="18" charset="-128"/>
              <a:cs typeface="Times New Roman" panose="02020603050405020304" pitchFamily="18" charset="0"/>
            </a:endParaRPr>
          </a:p>
          <a:p>
            <a:r>
              <a:rPr lang="ja-JP" altLang="en-US" sz="1800" dirty="0">
                <a:effectLst/>
                <a:ea typeface="游明朝" panose="02020400000000000000" pitchFamily="18" charset="-128"/>
                <a:cs typeface="Times New Roman" panose="02020603050405020304" pitchFamily="18" charset="0"/>
              </a:rPr>
              <a:t>　品名が複数となる場合は、</a:t>
            </a:r>
            <a:r>
              <a:rPr lang="ja-JP" altLang="ja-JP" sz="1800" dirty="0">
                <a:effectLst/>
                <a:ea typeface="游明朝" panose="02020400000000000000" pitchFamily="18" charset="-128"/>
                <a:cs typeface="Times New Roman" panose="02020603050405020304" pitchFamily="18" charset="0"/>
              </a:rPr>
              <a:t>〇〇始め△△点という形で、品名のうち１つを〇〇の部分に入力し、</a:t>
            </a:r>
            <a:endParaRPr lang="en-US" altLang="ja-JP" sz="1800" dirty="0">
              <a:effectLst/>
              <a:ea typeface="游明朝" panose="02020400000000000000" pitchFamily="18" charset="-128"/>
              <a:cs typeface="Times New Roman" panose="02020603050405020304" pitchFamily="18" charset="0"/>
            </a:endParaRPr>
          </a:p>
          <a:p>
            <a:r>
              <a:rPr lang="ja-JP" altLang="en-US" dirty="0">
                <a:ea typeface="游明朝" panose="02020400000000000000" pitchFamily="18" charset="-128"/>
                <a:cs typeface="Times New Roman" panose="02020603050405020304" pitchFamily="18" charset="0"/>
              </a:rPr>
              <a:t>　</a:t>
            </a:r>
            <a:r>
              <a:rPr lang="ja-JP" altLang="ja-JP" sz="1800" dirty="0">
                <a:effectLst/>
                <a:ea typeface="游明朝" panose="02020400000000000000" pitchFamily="18" charset="-128"/>
                <a:cs typeface="Times New Roman" panose="02020603050405020304" pitchFamily="18" charset="0"/>
              </a:rPr>
              <a:t>その他の品数に応じて△△の部分に数字を入力してください。</a:t>
            </a:r>
            <a:endParaRPr lang="en-US" altLang="ja-JP" sz="1800" dirty="0">
              <a:effectLst/>
              <a:ea typeface="游明朝" panose="02020400000000000000" pitchFamily="18" charset="-128"/>
              <a:cs typeface="Times New Roman" panose="02020603050405020304" pitchFamily="18" charset="0"/>
            </a:endParaRPr>
          </a:p>
          <a:p>
            <a:r>
              <a:rPr kumimoji="1" lang="ja-JP" altLang="en-US" dirty="0">
                <a:ea typeface="游明朝" panose="02020400000000000000" pitchFamily="18" charset="-128"/>
                <a:cs typeface="Times New Roman" panose="02020603050405020304" pitchFamily="18" charset="0"/>
              </a:rPr>
              <a:t>　また、明細については、品目ごとに入力してください。</a:t>
            </a:r>
            <a:endParaRPr kumimoji="1" lang="en-US" altLang="ja-JP" dirty="0"/>
          </a:p>
        </p:txBody>
      </p:sp>
      <p:pic>
        <p:nvPicPr>
          <p:cNvPr id="4" name="図 3">
            <a:extLst>
              <a:ext uri="{FF2B5EF4-FFF2-40B4-BE49-F238E27FC236}">
                <a16:creationId xmlns:a16="http://schemas.microsoft.com/office/drawing/2014/main" id="{3EF6461C-ACF8-4CAF-9793-A0B7EE138756}"/>
              </a:ext>
            </a:extLst>
          </p:cNvPr>
          <p:cNvPicPr>
            <a:picLocks noChangeAspect="1"/>
          </p:cNvPicPr>
          <p:nvPr/>
        </p:nvPicPr>
        <p:blipFill>
          <a:blip r:embed="rId3"/>
          <a:stretch>
            <a:fillRect/>
          </a:stretch>
        </p:blipFill>
        <p:spPr>
          <a:xfrm>
            <a:off x="1316569" y="2231494"/>
            <a:ext cx="9558862" cy="4195439"/>
          </a:xfrm>
          <a:prstGeom prst="rect">
            <a:avLst/>
          </a:prstGeom>
        </p:spPr>
      </p:pic>
      <p:sp>
        <p:nvSpPr>
          <p:cNvPr id="8" name="正方形/長方形 7">
            <a:extLst>
              <a:ext uri="{FF2B5EF4-FFF2-40B4-BE49-F238E27FC236}">
                <a16:creationId xmlns:a16="http://schemas.microsoft.com/office/drawing/2014/main" id="{58FA660A-8E41-44E7-8B11-7CE048D13A60}"/>
              </a:ext>
            </a:extLst>
          </p:cNvPr>
          <p:cNvSpPr/>
          <p:nvPr/>
        </p:nvSpPr>
        <p:spPr>
          <a:xfrm>
            <a:off x="1484331" y="3795664"/>
            <a:ext cx="4513797" cy="3099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7DDE2E4-FBC4-40B9-9B76-1FC849B43AD6}"/>
              </a:ext>
            </a:extLst>
          </p:cNvPr>
          <p:cNvSpPr/>
          <p:nvPr/>
        </p:nvSpPr>
        <p:spPr>
          <a:xfrm>
            <a:off x="1484331" y="4793372"/>
            <a:ext cx="8548902" cy="16335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6194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5E5775EC-7FCD-4C02-8DCE-7EAB065C563E}"/>
              </a:ext>
            </a:extLst>
          </p:cNvPr>
          <p:cNvSpPr>
            <a:spLocks noGrp="1"/>
          </p:cNvSpPr>
          <p:nvPr>
            <p:ph type="sldNum" sz="quarter" idx="12"/>
          </p:nvPr>
        </p:nvSpPr>
        <p:spPr/>
        <p:txBody>
          <a:bodyPr/>
          <a:lstStyle/>
          <a:p>
            <a:pPr algn="r"/>
            <a:fld id="{D57F1E4F-1CFF-5643-939E-217C01CDF565}" type="slidenum">
              <a:rPr lang="en-US" smtClean="0"/>
              <a:pPr algn="r"/>
              <a:t>5</a:t>
            </a:fld>
            <a:endParaRPr lang="en-US" dirty="0"/>
          </a:p>
        </p:txBody>
      </p:sp>
      <p:sp>
        <p:nvSpPr>
          <p:cNvPr id="2" name="テキスト ボックス 1">
            <a:extLst>
              <a:ext uri="{FF2B5EF4-FFF2-40B4-BE49-F238E27FC236}">
                <a16:creationId xmlns:a16="http://schemas.microsoft.com/office/drawing/2014/main" id="{3528EF0F-A715-4411-8750-84FBE2501650}"/>
              </a:ext>
            </a:extLst>
          </p:cNvPr>
          <p:cNvSpPr txBox="1"/>
          <p:nvPr/>
        </p:nvSpPr>
        <p:spPr>
          <a:xfrm>
            <a:off x="14514" y="87087"/>
            <a:ext cx="2646878" cy="461665"/>
          </a:xfrm>
          <a:prstGeom prst="rect">
            <a:avLst/>
          </a:prstGeom>
          <a:noFill/>
        </p:spPr>
        <p:txBody>
          <a:bodyPr wrap="none" rtlCol="0">
            <a:spAutoFit/>
          </a:bodyPr>
          <a:lstStyle/>
          <a:p>
            <a:r>
              <a:rPr kumimoji="1" lang="ja-JP" altLang="en-US" sz="2400" b="1" dirty="0">
                <a:latin typeface="+mn-ea"/>
              </a:rPr>
              <a:t>２．請求書の件名</a:t>
            </a:r>
            <a:endParaRPr kumimoji="1" lang="en-US" altLang="ja-JP" sz="2400" b="1" dirty="0">
              <a:latin typeface="+mn-ea"/>
            </a:endParaRPr>
          </a:p>
        </p:txBody>
      </p:sp>
      <p:sp>
        <p:nvSpPr>
          <p:cNvPr id="7" name="テキスト ボックス 6">
            <a:extLst>
              <a:ext uri="{FF2B5EF4-FFF2-40B4-BE49-F238E27FC236}">
                <a16:creationId xmlns:a16="http://schemas.microsoft.com/office/drawing/2014/main" id="{BB545ADA-39C0-4237-A845-D5FF48594927}"/>
              </a:ext>
            </a:extLst>
          </p:cNvPr>
          <p:cNvSpPr txBox="1"/>
          <p:nvPr/>
        </p:nvSpPr>
        <p:spPr>
          <a:xfrm>
            <a:off x="261255" y="902676"/>
            <a:ext cx="10701153" cy="923330"/>
          </a:xfrm>
          <a:prstGeom prst="rect">
            <a:avLst/>
          </a:prstGeom>
          <a:noFill/>
        </p:spPr>
        <p:txBody>
          <a:bodyPr wrap="square" rtlCol="0">
            <a:spAutoFit/>
          </a:bodyPr>
          <a:lstStyle/>
          <a:p>
            <a:r>
              <a:rPr kumimoji="1" lang="ja-JP" altLang="en-US" b="1" dirty="0"/>
              <a:t>■</a:t>
            </a:r>
            <a:r>
              <a:rPr lang="ja-JP" altLang="en-US" sz="1800" dirty="0">
                <a:effectLst/>
                <a:ea typeface="游明朝" panose="02020400000000000000" pitchFamily="18" charset="-128"/>
                <a:cs typeface="Times New Roman" panose="02020603050405020304" pitchFamily="18" charset="0"/>
              </a:rPr>
              <a:t>契約書や請書を締結している場合は、契約書等に記載されている件名を、</a:t>
            </a:r>
            <a:endParaRPr lang="en-US" altLang="ja-JP" sz="1800" dirty="0">
              <a:effectLst/>
              <a:ea typeface="游明朝" panose="02020400000000000000" pitchFamily="18" charset="-128"/>
              <a:cs typeface="Times New Roman" panose="02020603050405020304" pitchFamily="18" charset="0"/>
            </a:endParaRPr>
          </a:p>
          <a:p>
            <a:r>
              <a:rPr lang="ja-JP" altLang="en-US" dirty="0">
                <a:ea typeface="游明朝" panose="02020400000000000000" pitchFamily="18" charset="-128"/>
                <a:cs typeface="Times New Roman" panose="02020603050405020304" pitchFamily="18" charset="0"/>
              </a:rPr>
              <a:t>　</a:t>
            </a:r>
            <a:r>
              <a:rPr lang="ja-JP" altLang="en-US" sz="1800" dirty="0">
                <a:effectLst/>
                <a:ea typeface="游明朝" panose="02020400000000000000" pitchFamily="18" charset="-128"/>
                <a:cs typeface="Times New Roman" panose="02020603050405020304" pitchFamily="18" charset="0"/>
              </a:rPr>
              <a:t>請求書の件名に入力してください。また、毎月支払いとなるものにつきましては、</a:t>
            </a:r>
            <a:endParaRPr lang="en-US" altLang="ja-JP" sz="1800" dirty="0">
              <a:effectLst/>
              <a:ea typeface="游明朝" panose="02020400000000000000" pitchFamily="18" charset="-128"/>
              <a:cs typeface="Times New Roman" panose="02020603050405020304" pitchFamily="18" charset="0"/>
            </a:endParaRPr>
          </a:p>
          <a:p>
            <a:r>
              <a:rPr lang="ja-JP" altLang="en-US" dirty="0">
                <a:ea typeface="游明朝" panose="02020400000000000000" pitchFamily="18" charset="-128"/>
                <a:cs typeface="Times New Roman" panose="02020603050405020304" pitchFamily="18" charset="0"/>
              </a:rPr>
              <a:t>　</a:t>
            </a:r>
            <a:r>
              <a:rPr lang="ja-JP" altLang="en-US" sz="1800" dirty="0">
                <a:effectLst/>
                <a:ea typeface="游明朝" panose="02020400000000000000" pitchFamily="18" charset="-128"/>
                <a:cs typeface="Times New Roman" panose="02020603050405020304" pitchFamily="18" charset="0"/>
              </a:rPr>
              <a:t>件名の一番後ろに</a:t>
            </a:r>
            <a:r>
              <a:rPr lang="ja-JP" altLang="en-US" dirty="0">
                <a:ea typeface="游明朝" panose="02020400000000000000" pitchFamily="18" charset="-128"/>
                <a:cs typeface="Times New Roman" panose="02020603050405020304" pitchFamily="18" charset="0"/>
              </a:rPr>
              <a:t>△</a:t>
            </a:r>
            <a:r>
              <a:rPr lang="ja-JP" altLang="en-US" sz="1800" dirty="0">
                <a:effectLst/>
                <a:ea typeface="游明朝" panose="02020400000000000000" pitchFamily="18" charset="-128"/>
                <a:cs typeface="Times New Roman" panose="02020603050405020304" pitchFamily="18" charset="0"/>
              </a:rPr>
              <a:t>月分と入力してください。</a:t>
            </a:r>
            <a:endParaRPr lang="en-US" altLang="ja-JP" sz="1800" dirty="0">
              <a:effectLst/>
              <a:ea typeface="游明朝" panose="02020400000000000000" pitchFamily="18" charset="-128"/>
              <a:cs typeface="Times New Roman" panose="02020603050405020304" pitchFamily="18" charset="0"/>
            </a:endParaRPr>
          </a:p>
        </p:txBody>
      </p:sp>
      <p:pic>
        <p:nvPicPr>
          <p:cNvPr id="6" name="図 5">
            <a:extLst>
              <a:ext uri="{FF2B5EF4-FFF2-40B4-BE49-F238E27FC236}">
                <a16:creationId xmlns:a16="http://schemas.microsoft.com/office/drawing/2014/main" id="{D8E1F12A-79ED-41DF-A8A2-389058BF2716}"/>
              </a:ext>
            </a:extLst>
          </p:cNvPr>
          <p:cNvPicPr>
            <a:picLocks noChangeAspect="1"/>
          </p:cNvPicPr>
          <p:nvPr/>
        </p:nvPicPr>
        <p:blipFill>
          <a:blip r:embed="rId3"/>
          <a:stretch>
            <a:fillRect/>
          </a:stretch>
        </p:blipFill>
        <p:spPr>
          <a:xfrm>
            <a:off x="436666" y="2107413"/>
            <a:ext cx="11318668" cy="3921428"/>
          </a:xfrm>
          <a:prstGeom prst="rect">
            <a:avLst/>
          </a:prstGeom>
        </p:spPr>
      </p:pic>
      <p:sp>
        <p:nvSpPr>
          <p:cNvPr id="8" name="正方形/長方形 7">
            <a:extLst>
              <a:ext uri="{FF2B5EF4-FFF2-40B4-BE49-F238E27FC236}">
                <a16:creationId xmlns:a16="http://schemas.microsoft.com/office/drawing/2014/main" id="{BDF04307-415C-4EE9-8D4E-2760638FC5BD}"/>
              </a:ext>
            </a:extLst>
          </p:cNvPr>
          <p:cNvSpPr/>
          <p:nvPr/>
        </p:nvSpPr>
        <p:spPr>
          <a:xfrm>
            <a:off x="759417" y="3936569"/>
            <a:ext cx="1139125" cy="3797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B5756E88-28D5-4939-A818-74464A2A3C90}"/>
              </a:ext>
            </a:extLst>
          </p:cNvPr>
          <p:cNvSpPr/>
          <p:nvPr/>
        </p:nvSpPr>
        <p:spPr>
          <a:xfrm>
            <a:off x="1898542" y="3936569"/>
            <a:ext cx="619933" cy="3797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485395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5E5775EC-7FCD-4C02-8DCE-7EAB065C563E}"/>
              </a:ext>
            </a:extLst>
          </p:cNvPr>
          <p:cNvSpPr>
            <a:spLocks noGrp="1"/>
          </p:cNvSpPr>
          <p:nvPr>
            <p:ph type="sldNum" sz="quarter" idx="12"/>
          </p:nvPr>
        </p:nvSpPr>
        <p:spPr/>
        <p:txBody>
          <a:bodyPr/>
          <a:lstStyle/>
          <a:p>
            <a:pPr algn="r"/>
            <a:fld id="{D57F1E4F-1CFF-5643-939E-217C01CDF565}" type="slidenum">
              <a:rPr lang="en-US" smtClean="0"/>
              <a:pPr algn="r"/>
              <a:t>6</a:t>
            </a:fld>
            <a:endParaRPr lang="en-US" dirty="0"/>
          </a:p>
        </p:txBody>
      </p:sp>
      <p:sp>
        <p:nvSpPr>
          <p:cNvPr id="2" name="テキスト ボックス 1">
            <a:extLst>
              <a:ext uri="{FF2B5EF4-FFF2-40B4-BE49-F238E27FC236}">
                <a16:creationId xmlns:a16="http://schemas.microsoft.com/office/drawing/2014/main" id="{3528EF0F-A715-4411-8750-84FBE2501650}"/>
              </a:ext>
            </a:extLst>
          </p:cNvPr>
          <p:cNvSpPr txBox="1"/>
          <p:nvPr/>
        </p:nvSpPr>
        <p:spPr>
          <a:xfrm>
            <a:off x="14514" y="87087"/>
            <a:ext cx="2646878" cy="461665"/>
          </a:xfrm>
          <a:prstGeom prst="rect">
            <a:avLst/>
          </a:prstGeom>
          <a:noFill/>
        </p:spPr>
        <p:txBody>
          <a:bodyPr wrap="none" rtlCol="0">
            <a:spAutoFit/>
          </a:bodyPr>
          <a:lstStyle/>
          <a:p>
            <a:r>
              <a:rPr kumimoji="1" lang="ja-JP" altLang="en-US" sz="2400" b="1" dirty="0">
                <a:latin typeface="+mn-ea"/>
              </a:rPr>
              <a:t>２．請求書の件名</a:t>
            </a:r>
            <a:endParaRPr kumimoji="1" lang="en-US" altLang="ja-JP" sz="2400" b="1" dirty="0">
              <a:latin typeface="+mn-ea"/>
            </a:endParaRPr>
          </a:p>
        </p:txBody>
      </p:sp>
      <p:sp>
        <p:nvSpPr>
          <p:cNvPr id="7" name="テキスト ボックス 6">
            <a:extLst>
              <a:ext uri="{FF2B5EF4-FFF2-40B4-BE49-F238E27FC236}">
                <a16:creationId xmlns:a16="http://schemas.microsoft.com/office/drawing/2014/main" id="{BB545ADA-39C0-4237-A845-D5FF48594927}"/>
              </a:ext>
            </a:extLst>
          </p:cNvPr>
          <p:cNvSpPr txBox="1"/>
          <p:nvPr/>
        </p:nvSpPr>
        <p:spPr>
          <a:xfrm>
            <a:off x="261255" y="902676"/>
            <a:ext cx="10701153" cy="923330"/>
          </a:xfrm>
          <a:prstGeom prst="rect">
            <a:avLst/>
          </a:prstGeom>
          <a:noFill/>
        </p:spPr>
        <p:txBody>
          <a:bodyPr wrap="square" rtlCol="0">
            <a:spAutoFit/>
          </a:bodyPr>
          <a:lstStyle/>
          <a:p>
            <a:r>
              <a:rPr kumimoji="1" lang="ja-JP" altLang="en-US" b="1" dirty="0"/>
              <a:t>■</a:t>
            </a:r>
            <a:r>
              <a:rPr kumimoji="1" lang="ja-JP" altLang="en-US" dirty="0"/>
              <a:t>件名は、本市が作成する口座振込通知書に記載されます。</a:t>
            </a:r>
            <a:endParaRPr kumimoji="1" lang="en-US" altLang="ja-JP" dirty="0"/>
          </a:p>
          <a:p>
            <a:r>
              <a:rPr kumimoji="1" lang="ja-JP" altLang="en-US" dirty="0"/>
              <a:t>　請求書作成時に請求書発行</a:t>
            </a:r>
            <a:r>
              <a:rPr kumimoji="1" lang="en-US" altLang="ja-JP" dirty="0"/>
              <a:t>No</a:t>
            </a:r>
            <a:r>
              <a:rPr kumimoji="1" lang="ja-JP" altLang="en-US" dirty="0"/>
              <a:t>欄を入力すると、口座振込通知書に記載されますので、</a:t>
            </a:r>
            <a:endParaRPr kumimoji="1" lang="en-US" altLang="ja-JP" dirty="0"/>
          </a:p>
          <a:p>
            <a:r>
              <a:rPr kumimoji="1" lang="ja-JP" altLang="en-US" dirty="0"/>
              <a:t>　必要な場合は、事業者様が判別しやすい任意の請求書</a:t>
            </a:r>
            <a:r>
              <a:rPr kumimoji="1" lang="en-US" altLang="ja-JP" dirty="0"/>
              <a:t>No</a:t>
            </a:r>
            <a:r>
              <a:rPr kumimoji="1" lang="ja-JP" altLang="en-US" dirty="0"/>
              <a:t>をご入力ください（任意）。</a:t>
            </a:r>
            <a:endParaRPr kumimoji="1" lang="en-US" altLang="ja-JP" dirty="0"/>
          </a:p>
        </p:txBody>
      </p:sp>
      <p:pic>
        <p:nvPicPr>
          <p:cNvPr id="4" name="図 3">
            <a:extLst>
              <a:ext uri="{FF2B5EF4-FFF2-40B4-BE49-F238E27FC236}">
                <a16:creationId xmlns:a16="http://schemas.microsoft.com/office/drawing/2014/main" id="{4B9F7204-C63E-4304-9B0C-DF4C85D14E03}"/>
              </a:ext>
            </a:extLst>
          </p:cNvPr>
          <p:cNvPicPr>
            <a:picLocks noChangeAspect="1"/>
          </p:cNvPicPr>
          <p:nvPr/>
        </p:nvPicPr>
        <p:blipFill>
          <a:blip r:embed="rId3"/>
          <a:stretch>
            <a:fillRect/>
          </a:stretch>
        </p:blipFill>
        <p:spPr>
          <a:xfrm>
            <a:off x="0" y="1938937"/>
            <a:ext cx="5701244" cy="3539714"/>
          </a:xfrm>
          <a:prstGeom prst="rect">
            <a:avLst/>
          </a:prstGeom>
        </p:spPr>
      </p:pic>
      <p:pic>
        <p:nvPicPr>
          <p:cNvPr id="8" name="図 7">
            <a:extLst>
              <a:ext uri="{FF2B5EF4-FFF2-40B4-BE49-F238E27FC236}">
                <a16:creationId xmlns:a16="http://schemas.microsoft.com/office/drawing/2014/main" id="{64379915-E298-43AF-AE8A-055469808A84}"/>
              </a:ext>
            </a:extLst>
          </p:cNvPr>
          <p:cNvPicPr>
            <a:picLocks noChangeAspect="1"/>
          </p:cNvPicPr>
          <p:nvPr/>
        </p:nvPicPr>
        <p:blipFill>
          <a:blip r:embed="rId4"/>
          <a:stretch>
            <a:fillRect/>
          </a:stretch>
        </p:blipFill>
        <p:spPr>
          <a:xfrm>
            <a:off x="5718772" y="2689553"/>
            <a:ext cx="6076243" cy="3058142"/>
          </a:xfrm>
          <a:prstGeom prst="rect">
            <a:avLst/>
          </a:prstGeom>
        </p:spPr>
      </p:pic>
      <p:sp>
        <p:nvSpPr>
          <p:cNvPr id="9" name="正方形/長方形 8">
            <a:extLst>
              <a:ext uri="{FF2B5EF4-FFF2-40B4-BE49-F238E27FC236}">
                <a16:creationId xmlns:a16="http://schemas.microsoft.com/office/drawing/2014/main" id="{F3264CB3-E992-42C1-9FD1-224CFB375D46}"/>
              </a:ext>
            </a:extLst>
          </p:cNvPr>
          <p:cNvSpPr/>
          <p:nvPr/>
        </p:nvSpPr>
        <p:spPr>
          <a:xfrm>
            <a:off x="5922131" y="4490634"/>
            <a:ext cx="2524446" cy="254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74D6A4AF-D84B-4302-A740-FF24DAADD763}"/>
              </a:ext>
            </a:extLst>
          </p:cNvPr>
          <p:cNvSpPr/>
          <p:nvPr/>
        </p:nvSpPr>
        <p:spPr>
          <a:xfrm>
            <a:off x="914400" y="4664990"/>
            <a:ext cx="1394847" cy="2014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50088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5E5775EC-7FCD-4C02-8DCE-7EAB065C563E}"/>
              </a:ext>
            </a:extLst>
          </p:cNvPr>
          <p:cNvSpPr>
            <a:spLocks noGrp="1"/>
          </p:cNvSpPr>
          <p:nvPr>
            <p:ph type="sldNum" sz="quarter" idx="12"/>
          </p:nvPr>
        </p:nvSpPr>
        <p:spPr/>
        <p:txBody>
          <a:bodyPr/>
          <a:lstStyle/>
          <a:p>
            <a:pPr algn="r"/>
            <a:fld id="{D57F1E4F-1CFF-5643-939E-217C01CDF565}" type="slidenum">
              <a:rPr lang="en-US" smtClean="0"/>
              <a:pPr algn="r"/>
              <a:t>7</a:t>
            </a:fld>
            <a:endParaRPr lang="en-US" dirty="0"/>
          </a:p>
        </p:txBody>
      </p:sp>
      <p:sp>
        <p:nvSpPr>
          <p:cNvPr id="2" name="テキスト ボックス 1">
            <a:extLst>
              <a:ext uri="{FF2B5EF4-FFF2-40B4-BE49-F238E27FC236}">
                <a16:creationId xmlns:a16="http://schemas.microsoft.com/office/drawing/2014/main" id="{3528EF0F-A715-4411-8750-84FBE2501650}"/>
              </a:ext>
            </a:extLst>
          </p:cNvPr>
          <p:cNvSpPr txBox="1"/>
          <p:nvPr/>
        </p:nvSpPr>
        <p:spPr>
          <a:xfrm>
            <a:off x="14514" y="87087"/>
            <a:ext cx="2646878" cy="461665"/>
          </a:xfrm>
          <a:prstGeom prst="rect">
            <a:avLst/>
          </a:prstGeom>
          <a:noFill/>
        </p:spPr>
        <p:txBody>
          <a:bodyPr wrap="none" rtlCol="0">
            <a:spAutoFit/>
          </a:bodyPr>
          <a:lstStyle/>
          <a:p>
            <a:r>
              <a:rPr kumimoji="1" lang="ja-JP" altLang="en-US" sz="2400" b="1" dirty="0">
                <a:latin typeface="+mn-ea"/>
              </a:rPr>
              <a:t>２．請求書の件名</a:t>
            </a:r>
            <a:endParaRPr kumimoji="1" lang="en-US" altLang="ja-JP" sz="2400" b="1" dirty="0">
              <a:latin typeface="+mn-ea"/>
            </a:endParaRPr>
          </a:p>
        </p:txBody>
      </p:sp>
      <p:sp>
        <p:nvSpPr>
          <p:cNvPr id="7" name="テキスト ボックス 6">
            <a:extLst>
              <a:ext uri="{FF2B5EF4-FFF2-40B4-BE49-F238E27FC236}">
                <a16:creationId xmlns:a16="http://schemas.microsoft.com/office/drawing/2014/main" id="{BB545ADA-39C0-4237-A845-D5FF48594927}"/>
              </a:ext>
            </a:extLst>
          </p:cNvPr>
          <p:cNvSpPr txBox="1"/>
          <p:nvPr/>
        </p:nvSpPr>
        <p:spPr>
          <a:xfrm>
            <a:off x="261255" y="902676"/>
            <a:ext cx="10701153" cy="923330"/>
          </a:xfrm>
          <a:prstGeom prst="rect">
            <a:avLst/>
          </a:prstGeom>
          <a:noFill/>
        </p:spPr>
        <p:txBody>
          <a:bodyPr wrap="square" rtlCol="0">
            <a:spAutoFit/>
          </a:bodyPr>
          <a:lstStyle/>
          <a:p>
            <a:r>
              <a:rPr kumimoji="1" lang="ja-JP" altLang="en-US" b="1" dirty="0"/>
              <a:t>■</a:t>
            </a:r>
            <a:r>
              <a:rPr lang="en-US" altLang="ja-JP" sz="1800" dirty="0" err="1">
                <a:effectLst/>
                <a:ea typeface="游明朝" panose="02020400000000000000" pitchFamily="18" charset="-128"/>
                <a:cs typeface="Times New Roman" panose="02020603050405020304" pitchFamily="18" charset="0"/>
              </a:rPr>
              <a:t>Haratte</a:t>
            </a:r>
            <a:r>
              <a:rPr lang="ja-JP" altLang="en-US" sz="1800" dirty="0">
                <a:effectLst/>
                <a:ea typeface="游明朝" panose="02020400000000000000" pitchFamily="18" charset="-128"/>
                <a:cs typeface="Times New Roman" panose="02020603050405020304" pitchFamily="18" charset="0"/>
              </a:rPr>
              <a:t>のシステムでは、発行後のデータ管理は、</a:t>
            </a:r>
            <a:endParaRPr lang="en-US" altLang="ja-JP" sz="1800" dirty="0">
              <a:effectLst/>
              <a:ea typeface="游明朝" panose="02020400000000000000" pitchFamily="18" charset="-128"/>
              <a:cs typeface="Times New Roman" panose="02020603050405020304" pitchFamily="18" charset="0"/>
            </a:endParaRPr>
          </a:p>
          <a:p>
            <a:r>
              <a:rPr lang="ja-JP" altLang="en-US" dirty="0">
                <a:ea typeface="游明朝" panose="02020400000000000000" pitchFamily="18" charset="-128"/>
                <a:cs typeface="Times New Roman" panose="02020603050405020304" pitchFamily="18" charset="0"/>
              </a:rPr>
              <a:t>　</a:t>
            </a:r>
            <a:r>
              <a:rPr lang="ja-JP" altLang="en-US" sz="1800" dirty="0">
                <a:effectLst/>
                <a:ea typeface="游明朝" panose="02020400000000000000" pitchFamily="18" charset="-128"/>
                <a:cs typeface="Times New Roman" panose="02020603050405020304" pitchFamily="18" charset="0"/>
              </a:rPr>
              <a:t>分類（請求書</a:t>
            </a:r>
            <a:r>
              <a:rPr lang="en-US" altLang="ja-JP" sz="1800" dirty="0">
                <a:effectLst/>
                <a:ea typeface="游明朝" panose="02020400000000000000" pitchFamily="18" charset="-128"/>
                <a:cs typeface="Times New Roman" panose="02020603050405020304" pitchFamily="18" charset="0"/>
              </a:rPr>
              <a:t>or</a:t>
            </a:r>
            <a:r>
              <a:rPr lang="ja-JP" altLang="en-US" sz="1800" dirty="0">
                <a:effectLst/>
                <a:ea typeface="游明朝" panose="02020400000000000000" pitchFamily="18" charset="-128"/>
                <a:cs typeface="Times New Roman" panose="02020603050405020304" pitchFamily="18" charset="0"/>
              </a:rPr>
              <a:t>納品書）・宛先（日進市等）・件名・金額・発行日・作成日時の項目で</a:t>
            </a:r>
            <a:endParaRPr lang="en-US" altLang="ja-JP" sz="1800" dirty="0">
              <a:effectLst/>
              <a:ea typeface="游明朝" panose="02020400000000000000" pitchFamily="18" charset="-128"/>
              <a:cs typeface="Times New Roman" panose="02020603050405020304" pitchFamily="18" charset="0"/>
            </a:endParaRPr>
          </a:p>
          <a:p>
            <a:r>
              <a:rPr lang="ja-JP" altLang="en-US" dirty="0">
                <a:ea typeface="游明朝" panose="02020400000000000000" pitchFamily="18" charset="-128"/>
                <a:cs typeface="Times New Roman" panose="02020603050405020304" pitchFamily="18" charset="0"/>
              </a:rPr>
              <a:t>　</a:t>
            </a:r>
            <a:r>
              <a:rPr lang="ja-JP" altLang="en-US" sz="1800" dirty="0">
                <a:effectLst/>
                <a:ea typeface="游明朝" panose="02020400000000000000" pitchFamily="18" charset="-128"/>
                <a:cs typeface="Times New Roman" panose="02020603050405020304" pitchFamily="18" charset="0"/>
              </a:rPr>
              <a:t>ソートをかけて管理することができます。</a:t>
            </a:r>
            <a:r>
              <a:rPr kumimoji="1" lang="ja-JP" altLang="en-US" dirty="0"/>
              <a:t>　　　　</a:t>
            </a:r>
            <a:endParaRPr kumimoji="1" lang="en-US" altLang="ja-JP" dirty="0"/>
          </a:p>
        </p:txBody>
      </p:sp>
      <p:pic>
        <p:nvPicPr>
          <p:cNvPr id="4" name="図 3">
            <a:extLst>
              <a:ext uri="{FF2B5EF4-FFF2-40B4-BE49-F238E27FC236}">
                <a16:creationId xmlns:a16="http://schemas.microsoft.com/office/drawing/2014/main" id="{7A68D7F1-5577-4B50-AC18-4F5AB42C1B51}"/>
              </a:ext>
            </a:extLst>
          </p:cNvPr>
          <p:cNvPicPr>
            <a:picLocks noChangeAspect="1"/>
          </p:cNvPicPr>
          <p:nvPr/>
        </p:nvPicPr>
        <p:blipFill>
          <a:blip r:embed="rId3"/>
          <a:stretch>
            <a:fillRect/>
          </a:stretch>
        </p:blipFill>
        <p:spPr>
          <a:xfrm>
            <a:off x="1200598" y="2518974"/>
            <a:ext cx="9932865" cy="3945326"/>
          </a:xfrm>
          <a:prstGeom prst="rect">
            <a:avLst/>
          </a:prstGeom>
        </p:spPr>
      </p:pic>
      <p:sp>
        <p:nvSpPr>
          <p:cNvPr id="6" name="正方形/長方形 5">
            <a:extLst>
              <a:ext uri="{FF2B5EF4-FFF2-40B4-BE49-F238E27FC236}">
                <a16:creationId xmlns:a16="http://schemas.microsoft.com/office/drawing/2014/main" id="{BA406AA6-4288-4B92-83A5-4601F7E31C7D}"/>
              </a:ext>
            </a:extLst>
          </p:cNvPr>
          <p:cNvSpPr/>
          <p:nvPr/>
        </p:nvSpPr>
        <p:spPr>
          <a:xfrm>
            <a:off x="2743200" y="4026716"/>
            <a:ext cx="5201174" cy="3942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76744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5E5775EC-7FCD-4C02-8DCE-7EAB065C563E}"/>
              </a:ext>
            </a:extLst>
          </p:cNvPr>
          <p:cNvSpPr>
            <a:spLocks noGrp="1"/>
          </p:cNvSpPr>
          <p:nvPr>
            <p:ph type="sldNum" sz="quarter" idx="12"/>
          </p:nvPr>
        </p:nvSpPr>
        <p:spPr/>
        <p:txBody>
          <a:bodyPr/>
          <a:lstStyle/>
          <a:p>
            <a:pPr algn="r"/>
            <a:fld id="{D57F1E4F-1CFF-5643-939E-217C01CDF565}" type="slidenum">
              <a:rPr lang="en-US" smtClean="0"/>
              <a:pPr algn="r"/>
              <a:t>8</a:t>
            </a:fld>
            <a:endParaRPr lang="en-US" dirty="0"/>
          </a:p>
        </p:txBody>
      </p:sp>
      <p:sp>
        <p:nvSpPr>
          <p:cNvPr id="2" name="テキスト ボックス 1">
            <a:extLst>
              <a:ext uri="{FF2B5EF4-FFF2-40B4-BE49-F238E27FC236}">
                <a16:creationId xmlns:a16="http://schemas.microsoft.com/office/drawing/2014/main" id="{3528EF0F-A715-4411-8750-84FBE2501650}"/>
              </a:ext>
            </a:extLst>
          </p:cNvPr>
          <p:cNvSpPr txBox="1"/>
          <p:nvPr/>
        </p:nvSpPr>
        <p:spPr>
          <a:xfrm>
            <a:off x="14514" y="87087"/>
            <a:ext cx="2646878" cy="461665"/>
          </a:xfrm>
          <a:prstGeom prst="rect">
            <a:avLst/>
          </a:prstGeom>
          <a:noFill/>
        </p:spPr>
        <p:txBody>
          <a:bodyPr wrap="none" rtlCol="0">
            <a:spAutoFit/>
          </a:bodyPr>
          <a:lstStyle/>
          <a:p>
            <a:r>
              <a:rPr kumimoji="1" lang="ja-JP" altLang="en-US" sz="2400" b="1" dirty="0">
                <a:latin typeface="+mn-ea"/>
              </a:rPr>
              <a:t>２．請求書の件名</a:t>
            </a:r>
            <a:endParaRPr kumimoji="1" lang="en-US" altLang="ja-JP" sz="2400" b="1" dirty="0">
              <a:latin typeface="+mn-ea"/>
            </a:endParaRPr>
          </a:p>
        </p:txBody>
      </p:sp>
      <p:sp>
        <p:nvSpPr>
          <p:cNvPr id="7" name="テキスト ボックス 6">
            <a:extLst>
              <a:ext uri="{FF2B5EF4-FFF2-40B4-BE49-F238E27FC236}">
                <a16:creationId xmlns:a16="http://schemas.microsoft.com/office/drawing/2014/main" id="{BB545ADA-39C0-4237-A845-D5FF48594927}"/>
              </a:ext>
            </a:extLst>
          </p:cNvPr>
          <p:cNvSpPr txBox="1"/>
          <p:nvPr/>
        </p:nvSpPr>
        <p:spPr>
          <a:xfrm>
            <a:off x="261255" y="902676"/>
            <a:ext cx="10701153" cy="1200329"/>
          </a:xfrm>
          <a:prstGeom prst="rect">
            <a:avLst/>
          </a:prstGeom>
          <a:noFill/>
        </p:spPr>
        <p:txBody>
          <a:bodyPr wrap="square" rtlCol="0">
            <a:spAutoFit/>
          </a:bodyPr>
          <a:lstStyle/>
          <a:p>
            <a:r>
              <a:rPr kumimoji="1" lang="ja-JP" altLang="en-US" b="1" dirty="0"/>
              <a:t>■</a:t>
            </a:r>
            <a:r>
              <a:rPr lang="en-US" altLang="ja-JP" sz="1800" dirty="0" err="1">
                <a:effectLst/>
                <a:ea typeface="游明朝" panose="02020400000000000000" pitchFamily="18" charset="-128"/>
                <a:cs typeface="Times New Roman" panose="02020603050405020304" pitchFamily="18" charset="0"/>
              </a:rPr>
              <a:t>Haratte</a:t>
            </a:r>
            <a:r>
              <a:rPr lang="ja-JP" altLang="en-US" sz="1800" dirty="0">
                <a:effectLst/>
                <a:ea typeface="游明朝" panose="02020400000000000000" pitchFamily="18" charset="-128"/>
                <a:cs typeface="Times New Roman" panose="02020603050405020304" pitchFamily="18" charset="0"/>
              </a:rPr>
              <a:t>の請求書データを、担当課や学校、保育園ごとに</a:t>
            </a:r>
            <a:r>
              <a:rPr lang="ja-JP" altLang="en-US" dirty="0">
                <a:ea typeface="游明朝" panose="02020400000000000000" pitchFamily="18" charset="-128"/>
                <a:cs typeface="Times New Roman" panose="02020603050405020304" pitchFamily="18" charset="0"/>
              </a:rPr>
              <a:t>管理したい</a:t>
            </a:r>
            <a:r>
              <a:rPr lang="ja-JP" altLang="en-US" sz="1800" dirty="0">
                <a:effectLst/>
                <a:ea typeface="游明朝" panose="02020400000000000000" pitchFamily="18" charset="-128"/>
                <a:cs typeface="Times New Roman" panose="02020603050405020304" pitchFamily="18" charset="0"/>
              </a:rPr>
              <a:t>場合は、</a:t>
            </a:r>
            <a:endParaRPr lang="en-US" altLang="ja-JP" sz="1800" dirty="0">
              <a:effectLst/>
              <a:ea typeface="游明朝" panose="02020400000000000000" pitchFamily="18" charset="-128"/>
              <a:cs typeface="Times New Roman" panose="02020603050405020304" pitchFamily="18" charset="0"/>
            </a:endParaRPr>
          </a:p>
          <a:p>
            <a:r>
              <a:rPr lang="ja-JP" altLang="en-US" dirty="0">
                <a:ea typeface="游明朝" panose="02020400000000000000" pitchFamily="18" charset="-128"/>
                <a:cs typeface="Times New Roman" panose="02020603050405020304" pitchFamily="18" charset="0"/>
              </a:rPr>
              <a:t>　請求書作成時に、件名の最後に、〇〇課</a:t>
            </a:r>
            <a:r>
              <a:rPr lang="ja-JP" altLang="en-US" sz="1800" dirty="0">
                <a:effectLst/>
                <a:ea typeface="游明朝" panose="02020400000000000000" pitchFamily="18" charset="-128"/>
                <a:cs typeface="Times New Roman" panose="02020603050405020304" pitchFamily="18" charset="0"/>
              </a:rPr>
              <a:t>や、△△小学校等を入力すると便利です（任意）。</a:t>
            </a:r>
            <a:r>
              <a:rPr kumimoji="1" lang="ja-JP" altLang="en-US" dirty="0"/>
              <a:t>　</a:t>
            </a:r>
            <a:endParaRPr kumimoji="1" lang="en-US" altLang="ja-JP" dirty="0"/>
          </a:p>
          <a:p>
            <a:r>
              <a:rPr kumimoji="1" lang="ja-JP" altLang="en-US" dirty="0"/>
              <a:t>　ホーム画面で以下のように、件名欄にソートをかける単語を入力すると、</a:t>
            </a:r>
            <a:endParaRPr kumimoji="1" lang="en-US" altLang="ja-JP" dirty="0"/>
          </a:p>
          <a:p>
            <a:r>
              <a:rPr kumimoji="1" lang="ja-JP" altLang="en-US" dirty="0"/>
              <a:t>　単語を入力した請求書のみが表示され、管理がしやすくなります。</a:t>
            </a:r>
            <a:endParaRPr kumimoji="1" lang="en-US" altLang="ja-JP" dirty="0"/>
          </a:p>
        </p:txBody>
      </p:sp>
      <p:pic>
        <p:nvPicPr>
          <p:cNvPr id="10" name="図 9">
            <a:extLst>
              <a:ext uri="{FF2B5EF4-FFF2-40B4-BE49-F238E27FC236}">
                <a16:creationId xmlns:a16="http://schemas.microsoft.com/office/drawing/2014/main" id="{FBD44EFC-BAE9-4AF0-8173-5BAF1FE62668}"/>
              </a:ext>
            </a:extLst>
          </p:cNvPr>
          <p:cNvPicPr>
            <a:picLocks noChangeAspect="1"/>
          </p:cNvPicPr>
          <p:nvPr/>
        </p:nvPicPr>
        <p:blipFill>
          <a:blip r:embed="rId3"/>
          <a:stretch>
            <a:fillRect/>
          </a:stretch>
        </p:blipFill>
        <p:spPr>
          <a:xfrm>
            <a:off x="5050230" y="3163874"/>
            <a:ext cx="7141770" cy="3385822"/>
          </a:xfrm>
          <a:prstGeom prst="rect">
            <a:avLst/>
          </a:prstGeom>
        </p:spPr>
      </p:pic>
      <p:sp>
        <p:nvSpPr>
          <p:cNvPr id="11" name="正方形/長方形 10">
            <a:extLst>
              <a:ext uri="{FF2B5EF4-FFF2-40B4-BE49-F238E27FC236}">
                <a16:creationId xmlns:a16="http://schemas.microsoft.com/office/drawing/2014/main" id="{2E627C4C-A81D-41EF-BD4F-46881E32FADD}"/>
              </a:ext>
            </a:extLst>
          </p:cNvPr>
          <p:cNvSpPr/>
          <p:nvPr/>
        </p:nvSpPr>
        <p:spPr>
          <a:xfrm>
            <a:off x="6710767" y="4602347"/>
            <a:ext cx="1255362" cy="2402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F9C79CC8-DEEE-4E34-BAAA-E8F4227D486E}"/>
              </a:ext>
            </a:extLst>
          </p:cNvPr>
          <p:cNvSpPr/>
          <p:nvPr/>
        </p:nvSpPr>
        <p:spPr>
          <a:xfrm>
            <a:off x="6710767" y="4904118"/>
            <a:ext cx="1255362" cy="10512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1F164E64-F53B-4CAE-8904-15A5713C2389}"/>
              </a:ext>
            </a:extLst>
          </p:cNvPr>
          <p:cNvPicPr>
            <a:picLocks noChangeAspect="1"/>
          </p:cNvPicPr>
          <p:nvPr/>
        </p:nvPicPr>
        <p:blipFill>
          <a:blip r:embed="rId4"/>
          <a:stretch>
            <a:fillRect/>
          </a:stretch>
        </p:blipFill>
        <p:spPr>
          <a:xfrm>
            <a:off x="261255" y="2103005"/>
            <a:ext cx="4788976" cy="2136620"/>
          </a:xfrm>
          <a:prstGeom prst="rect">
            <a:avLst/>
          </a:prstGeom>
        </p:spPr>
      </p:pic>
      <p:sp>
        <p:nvSpPr>
          <p:cNvPr id="15" name="正方形/長方形 14">
            <a:extLst>
              <a:ext uri="{FF2B5EF4-FFF2-40B4-BE49-F238E27FC236}">
                <a16:creationId xmlns:a16="http://schemas.microsoft.com/office/drawing/2014/main" id="{61204AC8-DFEB-408A-B610-E8F4BE14B7BD}"/>
              </a:ext>
            </a:extLst>
          </p:cNvPr>
          <p:cNvSpPr/>
          <p:nvPr/>
        </p:nvSpPr>
        <p:spPr>
          <a:xfrm>
            <a:off x="1469756" y="3308888"/>
            <a:ext cx="552773" cy="2402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973230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3.8|6|4.1"/>
</p:tagLst>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4103</TotalTime>
  <Words>4003</Words>
  <Application>Microsoft Office PowerPoint</Application>
  <PresentationFormat>ワイド画面</PresentationFormat>
  <Paragraphs>310</Paragraphs>
  <Slides>25</Slides>
  <Notes>25</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25</vt:i4>
      </vt:variant>
    </vt:vector>
  </HeadingPairs>
  <TitlesOfParts>
    <vt:vector size="31" baseType="lpstr">
      <vt:lpstr>游ゴシック</vt:lpstr>
      <vt:lpstr>游明朝</vt:lpstr>
      <vt:lpstr>Arial</vt:lpstr>
      <vt:lpstr>Times New Roman</vt:lpstr>
      <vt:lpstr>デザインの設定</vt:lpstr>
      <vt:lpstr>Document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鈴木 伸弥</dc:creator>
  <cp:lastModifiedBy>[会計課] RPA用ユーザ1</cp:lastModifiedBy>
  <cp:revision>306</cp:revision>
  <dcterms:created xsi:type="dcterms:W3CDTF">2017-07-17T21:23:53Z</dcterms:created>
  <dcterms:modified xsi:type="dcterms:W3CDTF">2024-04-12T00:07:24Z</dcterms:modified>
</cp:coreProperties>
</file>